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8.jpg" ContentType="image/gif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929292"/>
    <a:srgbClr val="CB46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err="1"/>
              <a:t>Annual</a:t>
            </a:r>
            <a:r>
              <a:rPr lang="lv-LV" dirty="0"/>
              <a:t> </a:t>
            </a:r>
            <a:r>
              <a:rPr lang="en-US" dirty="0"/>
              <a:t>Turnover</a:t>
            </a:r>
            <a:endParaRPr lang="lv-LV" dirty="0"/>
          </a:p>
          <a:p>
            <a:pPr>
              <a:defRPr/>
            </a:pP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sz="1862" b="0" i="0" u="none" strike="noStrike" baseline="0" dirty="0">
                <a:effectLst/>
              </a:rPr>
              <a:t>€ </a:t>
            </a:r>
            <a:r>
              <a:rPr lang="lv-LV" dirty="0" err="1"/>
              <a:t>million</a:t>
            </a:r>
            <a:r>
              <a:rPr lang="lv-LV" dirty="0"/>
              <a:t>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Turnover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 formatCode="0.00">
                  <c:v>1.6</c:v>
                </c:pt>
                <c:pt idx="1">
                  <c:v>2.2999999999999998</c:v>
                </c:pt>
                <c:pt idx="2">
                  <c:v>2.2999999999999998</c:v>
                </c:pt>
                <c:pt idx="3">
                  <c:v>2.2999999999999998</c:v>
                </c:pt>
                <c:pt idx="4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CD-4F44-8CFE-B6BF1CBEA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735762032"/>
        <c:axId val="-1735761488"/>
      </c:barChart>
      <c:catAx>
        <c:axId val="-173576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35761488"/>
        <c:crosses val="autoZero"/>
        <c:auto val="1"/>
        <c:lblAlgn val="ctr"/>
        <c:lblOffset val="100"/>
        <c:noMultiLvlLbl val="0"/>
      </c:catAx>
      <c:valAx>
        <c:axId val="-173576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3576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No of employees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Employment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8-4387-B889-2088377C0E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781335632"/>
        <c:axId val="-1781335088"/>
      </c:barChart>
      <c:catAx>
        <c:axId val="-178133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81335088"/>
        <c:crosses val="autoZero"/>
        <c:auto val="1"/>
        <c:lblAlgn val="ctr"/>
        <c:lblOffset val="100"/>
        <c:noMultiLvlLbl val="0"/>
      </c:catAx>
      <c:valAx>
        <c:axId val="-178133508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8133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Marketing</c:v>
                </c:pt>
              </c:strCache>
            </c:strRef>
          </c:tx>
          <c:spPr>
            <a:solidFill>
              <a:srgbClr val="BABABA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9B-4054-9062-1A16A8A1D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781329648"/>
        <c:axId val="-1781342160"/>
      </c:barChart>
      <c:catAx>
        <c:axId val="-1781329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781342160"/>
        <c:crosses val="autoZero"/>
        <c:auto val="1"/>
        <c:lblAlgn val="ctr"/>
        <c:lblOffset val="100"/>
        <c:noMultiLvlLbl val="0"/>
      </c:catAx>
      <c:valAx>
        <c:axId val="-178134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0353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8132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37F30-4FE8-40E8-9ED6-DBA11CA7D3CC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ACF5B9-6734-4C60-862C-C94DEF2C5560}">
      <dgm:prSet phldrT="[Text]"/>
      <dgm:spPr/>
      <dgm:t>
        <a:bodyPr/>
        <a:lstStyle/>
        <a:p>
          <a:r>
            <a:rPr lang="en-US" dirty="0"/>
            <a:t>Planning</a:t>
          </a:r>
        </a:p>
      </dgm:t>
    </dgm:pt>
    <dgm:pt modelId="{5C1C550E-D353-42D3-B93F-DDFA89398FC0}" type="parTrans" cxnId="{0328F0DA-3E93-40C3-94CC-393830D275EB}">
      <dgm:prSet/>
      <dgm:spPr/>
      <dgm:t>
        <a:bodyPr/>
        <a:lstStyle/>
        <a:p>
          <a:endParaRPr lang="en-US"/>
        </a:p>
      </dgm:t>
    </dgm:pt>
    <dgm:pt modelId="{AD7392D1-8F89-4BEA-B880-3452F4140D19}" type="sibTrans" cxnId="{0328F0DA-3E93-40C3-94CC-393830D275EB}">
      <dgm:prSet/>
      <dgm:spPr/>
      <dgm:t>
        <a:bodyPr/>
        <a:lstStyle/>
        <a:p>
          <a:endParaRPr lang="en-US"/>
        </a:p>
      </dgm:t>
    </dgm:pt>
    <dgm:pt modelId="{A1766C5F-9681-400B-A662-833F52409EB7}">
      <dgm:prSet phldrT="[Text]"/>
      <dgm:spPr/>
      <dgm:t>
        <a:bodyPr/>
        <a:lstStyle/>
        <a:p>
          <a:r>
            <a:rPr lang="en-US" dirty="0"/>
            <a:t>Programming &amp; Electrical design</a:t>
          </a:r>
        </a:p>
      </dgm:t>
    </dgm:pt>
    <dgm:pt modelId="{3FE4C051-F17A-4204-8182-2F8F5A319ED8}" type="parTrans" cxnId="{A29CCBC7-E62C-4507-953A-D099501CD0DD}">
      <dgm:prSet/>
      <dgm:spPr/>
      <dgm:t>
        <a:bodyPr/>
        <a:lstStyle/>
        <a:p>
          <a:endParaRPr lang="en-US"/>
        </a:p>
      </dgm:t>
    </dgm:pt>
    <dgm:pt modelId="{56C4FA47-ACB3-490B-88CF-3C1FB7D1372A}" type="sibTrans" cxnId="{A29CCBC7-E62C-4507-953A-D099501CD0DD}">
      <dgm:prSet/>
      <dgm:spPr/>
      <dgm:t>
        <a:bodyPr/>
        <a:lstStyle/>
        <a:p>
          <a:endParaRPr lang="en-US"/>
        </a:p>
      </dgm:t>
    </dgm:pt>
    <dgm:pt modelId="{77EDA0B4-F237-4577-B7FB-0F79EA970409}">
      <dgm:prSet phldrT="[Text]"/>
      <dgm:spPr/>
      <dgm:t>
        <a:bodyPr/>
        <a:lstStyle/>
        <a:p>
          <a:r>
            <a:rPr lang="en-US" dirty="0"/>
            <a:t>Installations</a:t>
          </a:r>
        </a:p>
      </dgm:t>
    </dgm:pt>
    <dgm:pt modelId="{83577355-CB04-4276-B0C8-844EE54F63D1}" type="parTrans" cxnId="{D1F6207F-54A1-414C-81A8-A4DE5A63FA04}">
      <dgm:prSet/>
      <dgm:spPr/>
      <dgm:t>
        <a:bodyPr/>
        <a:lstStyle/>
        <a:p>
          <a:endParaRPr lang="en-US"/>
        </a:p>
      </dgm:t>
    </dgm:pt>
    <dgm:pt modelId="{B6CBC585-73E1-4820-9757-14A6B371FDBA}" type="sibTrans" cxnId="{D1F6207F-54A1-414C-81A8-A4DE5A63FA04}">
      <dgm:prSet/>
      <dgm:spPr/>
      <dgm:t>
        <a:bodyPr/>
        <a:lstStyle/>
        <a:p>
          <a:endParaRPr lang="en-US"/>
        </a:p>
      </dgm:t>
    </dgm:pt>
    <dgm:pt modelId="{A36EB6EE-C22D-4AA9-97E6-FDF57E780FC3}">
      <dgm:prSet phldrT="[Text]"/>
      <dgm:spPr/>
      <dgm:t>
        <a:bodyPr/>
        <a:lstStyle/>
        <a:p>
          <a:r>
            <a:rPr lang="en-US" dirty="0"/>
            <a:t>Commissioning</a:t>
          </a:r>
        </a:p>
      </dgm:t>
    </dgm:pt>
    <dgm:pt modelId="{4B62283C-AA6B-4CA0-B19C-E45D96281E18}" type="parTrans" cxnId="{0B5DFF59-A8C0-48B5-BF9C-A90A09F41811}">
      <dgm:prSet/>
      <dgm:spPr/>
      <dgm:t>
        <a:bodyPr/>
        <a:lstStyle/>
        <a:p>
          <a:endParaRPr lang="en-US"/>
        </a:p>
      </dgm:t>
    </dgm:pt>
    <dgm:pt modelId="{CB6C1663-FDE5-4723-B16C-2DD15C9B46F1}" type="sibTrans" cxnId="{0B5DFF59-A8C0-48B5-BF9C-A90A09F41811}">
      <dgm:prSet/>
      <dgm:spPr/>
      <dgm:t>
        <a:bodyPr/>
        <a:lstStyle/>
        <a:p>
          <a:endParaRPr lang="en-US"/>
        </a:p>
      </dgm:t>
    </dgm:pt>
    <dgm:pt modelId="{897F41E8-E6BE-418B-A9FA-3EE00C30540C}">
      <dgm:prSet phldrT="[Text]"/>
      <dgm:spPr/>
      <dgm:t>
        <a:bodyPr/>
        <a:lstStyle/>
        <a:p>
          <a:r>
            <a:rPr lang="lv-LV" dirty="0" err="1"/>
            <a:t>Service</a:t>
          </a:r>
          <a:r>
            <a:rPr lang="lv-LV" dirty="0"/>
            <a:t> &amp; </a:t>
          </a:r>
          <a:r>
            <a:rPr lang="lv-LV" dirty="0" err="1"/>
            <a:t>Support</a:t>
          </a:r>
          <a:endParaRPr lang="en-US" dirty="0"/>
        </a:p>
      </dgm:t>
    </dgm:pt>
    <dgm:pt modelId="{AFE52E49-276D-48B9-A159-141D52C608D5}" type="parTrans" cxnId="{9B47B513-F30E-44D9-B043-1E2FCB3E95C8}">
      <dgm:prSet/>
      <dgm:spPr/>
      <dgm:t>
        <a:bodyPr/>
        <a:lstStyle/>
        <a:p>
          <a:endParaRPr lang="en-US"/>
        </a:p>
      </dgm:t>
    </dgm:pt>
    <dgm:pt modelId="{44AEEAC7-98EE-45A9-B718-8FF1FA625503}" type="sibTrans" cxnId="{9B47B513-F30E-44D9-B043-1E2FCB3E95C8}">
      <dgm:prSet/>
      <dgm:spPr/>
      <dgm:t>
        <a:bodyPr/>
        <a:lstStyle/>
        <a:p>
          <a:endParaRPr lang="en-US"/>
        </a:p>
      </dgm:t>
    </dgm:pt>
    <dgm:pt modelId="{674A662C-2039-4DC7-8541-C3CA0C629760}" type="pres">
      <dgm:prSet presAssocID="{92937F30-4FE8-40E8-9ED6-DBA11CA7D3CC}" presName="cycle" presStyleCnt="0">
        <dgm:presLayoutVars>
          <dgm:dir/>
          <dgm:resizeHandles val="exact"/>
        </dgm:presLayoutVars>
      </dgm:prSet>
      <dgm:spPr/>
    </dgm:pt>
    <dgm:pt modelId="{3AA00B07-B5AD-4E48-BC1C-2F6A336F6837}" type="pres">
      <dgm:prSet presAssocID="{30ACF5B9-6734-4C60-862C-C94DEF2C5560}" presName="node" presStyleLbl="node1" presStyleIdx="0" presStyleCnt="5">
        <dgm:presLayoutVars>
          <dgm:bulletEnabled val="1"/>
        </dgm:presLayoutVars>
      </dgm:prSet>
      <dgm:spPr/>
    </dgm:pt>
    <dgm:pt modelId="{98F05B8A-2E89-410C-B24C-446A49C2E35A}" type="pres">
      <dgm:prSet presAssocID="{AD7392D1-8F89-4BEA-B880-3452F4140D19}" presName="sibTrans" presStyleLbl="sibTrans2D1" presStyleIdx="0" presStyleCnt="5"/>
      <dgm:spPr/>
    </dgm:pt>
    <dgm:pt modelId="{4F917F84-EAAA-4B04-8D3D-7C6ADD90FF5E}" type="pres">
      <dgm:prSet presAssocID="{AD7392D1-8F89-4BEA-B880-3452F4140D19}" presName="connectorText" presStyleLbl="sibTrans2D1" presStyleIdx="0" presStyleCnt="5"/>
      <dgm:spPr/>
    </dgm:pt>
    <dgm:pt modelId="{185FB92D-D66F-4276-9684-6E1DC5A3C9F4}" type="pres">
      <dgm:prSet presAssocID="{A1766C5F-9681-400B-A662-833F52409EB7}" presName="node" presStyleLbl="node1" presStyleIdx="1" presStyleCnt="5">
        <dgm:presLayoutVars>
          <dgm:bulletEnabled val="1"/>
        </dgm:presLayoutVars>
      </dgm:prSet>
      <dgm:spPr/>
    </dgm:pt>
    <dgm:pt modelId="{716C3ACD-E08B-4930-8CA5-E02B27127107}" type="pres">
      <dgm:prSet presAssocID="{56C4FA47-ACB3-490B-88CF-3C1FB7D1372A}" presName="sibTrans" presStyleLbl="sibTrans2D1" presStyleIdx="1" presStyleCnt="5"/>
      <dgm:spPr/>
    </dgm:pt>
    <dgm:pt modelId="{98DBB320-2130-4FC2-A99A-91015221D3CA}" type="pres">
      <dgm:prSet presAssocID="{56C4FA47-ACB3-490B-88CF-3C1FB7D1372A}" presName="connectorText" presStyleLbl="sibTrans2D1" presStyleIdx="1" presStyleCnt="5"/>
      <dgm:spPr/>
    </dgm:pt>
    <dgm:pt modelId="{02DD0FDC-4E36-4F34-ACE1-73CB2D6DDABD}" type="pres">
      <dgm:prSet presAssocID="{77EDA0B4-F237-4577-B7FB-0F79EA970409}" presName="node" presStyleLbl="node1" presStyleIdx="2" presStyleCnt="5">
        <dgm:presLayoutVars>
          <dgm:bulletEnabled val="1"/>
        </dgm:presLayoutVars>
      </dgm:prSet>
      <dgm:spPr/>
    </dgm:pt>
    <dgm:pt modelId="{D64B9D14-C48F-4AB2-B891-77EE6A1BF04A}" type="pres">
      <dgm:prSet presAssocID="{B6CBC585-73E1-4820-9757-14A6B371FDBA}" presName="sibTrans" presStyleLbl="sibTrans2D1" presStyleIdx="2" presStyleCnt="5"/>
      <dgm:spPr/>
    </dgm:pt>
    <dgm:pt modelId="{A1E81B53-84F1-40B1-A858-E4E7C5E81B76}" type="pres">
      <dgm:prSet presAssocID="{B6CBC585-73E1-4820-9757-14A6B371FDBA}" presName="connectorText" presStyleLbl="sibTrans2D1" presStyleIdx="2" presStyleCnt="5"/>
      <dgm:spPr/>
    </dgm:pt>
    <dgm:pt modelId="{E2DCD573-74B3-4653-922B-E78512875E42}" type="pres">
      <dgm:prSet presAssocID="{A36EB6EE-C22D-4AA9-97E6-FDF57E780FC3}" presName="node" presStyleLbl="node1" presStyleIdx="3" presStyleCnt="5">
        <dgm:presLayoutVars>
          <dgm:bulletEnabled val="1"/>
        </dgm:presLayoutVars>
      </dgm:prSet>
      <dgm:spPr/>
    </dgm:pt>
    <dgm:pt modelId="{A45EE939-1AED-4E25-BF8E-81360C7DBF85}" type="pres">
      <dgm:prSet presAssocID="{CB6C1663-FDE5-4723-B16C-2DD15C9B46F1}" presName="sibTrans" presStyleLbl="sibTrans2D1" presStyleIdx="3" presStyleCnt="5"/>
      <dgm:spPr/>
    </dgm:pt>
    <dgm:pt modelId="{5E83DB76-5B4E-480B-A929-5BA02A74AAB2}" type="pres">
      <dgm:prSet presAssocID="{CB6C1663-FDE5-4723-B16C-2DD15C9B46F1}" presName="connectorText" presStyleLbl="sibTrans2D1" presStyleIdx="3" presStyleCnt="5"/>
      <dgm:spPr/>
    </dgm:pt>
    <dgm:pt modelId="{4ABB7A27-7F0A-40B0-BC85-1101DDB076E2}" type="pres">
      <dgm:prSet presAssocID="{897F41E8-E6BE-418B-A9FA-3EE00C30540C}" presName="node" presStyleLbl="node1" presStyleIdx="4" presStyleCnt="5">
        <dgm:presLayoutVars>
          <dgm:bulletEnabled val="1"/>
        </dgm:presLayoutVars>
      </dgm:prSet>
      <dgm:spPr/>
    </dgm:pt>
    <dgm:pt modelId="{03C8E48A-0E60-4C28-B2ED-C1B8E8C4F31D}" type="pres">
      <dgm:prSet presAssocID="{44AEEAC7-98EE-45A9-B718-8FF1FA625503}" presName="sibTrans" presStyleLbl="sibTrans2D1" presStyleIdx="4" presStyleCnt="5"/>
      <dgm:spPr/>
    </dgm:pt>
    <dgm:pt modelId="{A3EF264F-FB83-445D-9C8D-384E9BA392C7}" type="pres">
      <dgm:prSet presAssocID="{44AEEAC7-98EE-45A9-B718-8FF1FA625503}" presName="connectorText" presStyleLbl="sibTrans2D1" presStyleIdx="4" presStyleCnt="5"/>
      <dgm:spPr/>
    </dgm:pt>
  </dgm:ptLst>
  <dgm:cxnLst>
    <dgm:cxn modelId="{4F466701-3259-4CFC-9292-ADE8E72AEA50}" type="presOf" srcId="{30ACF5B9-6734-4C60-862C-C94DEF2C5560}" destId="{3AA00B07-B5AD-4E48-BC1C-2F6A336F6837}" srcOrd="0" destOrd="0" presId="urn:microsoft.com/office/officeart/2005/8/layout/cycle2"/>
    <dgm:cxn modelId="{9B47B513-F30E-44D9-B043-1E2FCB3E95C8}" srcId="{92937F30-4FE8-40E8-9ED6-DBA11CA7D3CC}" destId="{897F41E8-E6BE-418B-A9FA-3EE00C30540C}" srcOrd="4" destOrd="0" parTransId="{AFE52E49-276D-48B9-A159-141D52C608D5}" sibTransId="{44AEEAC7-98EE-45A9-B718-8FF1FA625503}"/>
    <dgm:cxn modelId="{BD4BA11D-C728-4240-8D66-42550EB2A560}" type="presOf" srcId="{56C4FA47-ACB3-490B-88CF-3C1FB7D1372A}" destId="{98DBB320-2130-4FC2-A99A-91015221D3CA}" srcOrd="1" destOrd="0" presId="urn:microsoft.com/office/officeart/2005/8/layout/cycle2"/>
    <dgm:cxn modelId="{83E67D3B-3FF1-4BA1-921F-CBD40F9F3C91}" type="presOf" srcId="{77EDA0B4-F237-4577-B7FB-0F79EA970409}" destId="{02DD0FDC-4E36-4F34-ACE1-73CB2D6DDABD}" srcOrd="0" destOrd="0" presId="urn:microsoft.com/office/officeart/2005/8/layout/cycle2"/>
    <dgm:cxn modelId="{D566783E-A18A-4ECD-97AA-E303474E4E96}" type="presOf" srcId="{44AEEAC7-98EE-45A9-B718-8FF1FA625503}" destId="{A3EF264F-FB83-445D-9C8D-384E9BA392C7}" srcOrd="1" destOrd="0" presId="urn:microsoft.com/office/officeart/2005/8/layout/cycle2"/>
    <dgm:cxn modelId="{94660B5F-A26E-498C-B6EA-C99749FE427C}" type="presOf" srcId="{AD7392D1-8F89-4BEA-B880-3452F4140D19}" destId="{4F917F84-EAAA-4B04-8D3D-7C6ADD90FF5E}" srcOrd="1" destOrd="0" presId="urn:microsoft.com/office/officeart/2005/8/layout/cycle2"/>
    <dgm:cxn modelId="{6D2C0872-DCFD-46CF-BB55-8D0062F8ED35}" type="presOf" srcId="{92937F30-4FE8-40E8-9ED6-DBA11CA7D3CC}" destId="{674A662C-2039-4DC7-8541-C3CA0C629760}" srcOrd="0" destOrd="0" presId="urn:microsoft.com/office/officeart/2005/8/layout/cycle2"/>
    <dgm:cxn modelId="{0B5DFF59-A8C0-48B5-BF9C-A90A09F41811}" srcId="{92937F30-4FE8-40E8-9ED6-DBA11CA7D3CC}" destId="{A36EB6EE-C22D-4AA9-97E6-FDF57E780FC3}" srcOrd="3" destOrd="0" parTransId="{4B62283C-AA6B-4CA0-B19C-E45D96281E18}" sibTransId="{CB6C1663-FDE5-4723-B16C-2DD15C9B46F1}"/>
    <dgm:cxn modelId="{7FBFC25A-F61A-4A6E-AEF7-5574D794A868}" type="presOf" srcId="{A36EB6EE-C22D-4AA9-97E6-FDF57E780FC3}" destId="{E2DCD573-74B3-4653-922B-E78512875E42}" srcOrd="0" destOrd="0" presId="urn:microsoft.com/office/officeart/2005/8/layout/cycle2"/>
    <dgm:cxn modelId="{D1F6207F-54A1-414C-81A8-A4DE5A63FA04}" srcId="{92937F30-4FE8-40E8-9ED6-DBA11CA7D3CC}" destId="{77EDA0B4-F237-4577-B7FB-0F79EA970409}" srcOrd="2" destOrd="0" parTransId="{83577355-CB04-4276-B0C8-844EE54F63D1}" sibTransId="{B6CBC585-73E1-4820-9757-14A6B371FDBA}"/>
    <dgm:cxn modelId="{BABD7E91-B1BB-43B3-BE59-D8CD00E8D29E}" type="presOf" srcId="{CB6C1663-FDE5-4723-B16C-2DD15C9B46F1}" destId="{A45EE939-1AED-4E25-BF8E-81360C7DBF85}" srcOrd="0" destOrd="0" presId="urn:microsoft.com/office/officeart/2005/8/layout/cycle2"/>
    <dgm:cxn modelId="{D04AB394-8D28-462D-80AF-CD7F567F3696}" type="presOf" srcId="{B6CBC585-73E1-4820-9757-14A6B371FDBA}" destId="{D64B9D14-C48F-4AB2-B891-77EE6A1BF04A}" srcOrd="0" destOrd="0" presId="urn:microsoft.com/office/officeart/2005/8/layout/cycle2"/>
    <dgm:cxn modelId="{1914A097-D479-4E0C-8E94-CCBDDF9A683E}" type="presOf" srcId="{CB6C1663-FDE5-4723-B16C-2DD15C9B46F1}" destId="{5E83DB76-5B4E-480B-A929-5BA02A74AAB2}" srcOrd="1" destOrd="0" presId="urn:microsoft.com/office/officeart/2005/8/layout/cycle2"/>
    <dgm:cxn modelId="{A8EF6299-C12E-40E7-9670-1CFDEF499C4D}" type="presOf" srcId="{A1766C5F-9681-400B-A662-833F52409EB7}" destId="{185FB92D-D66F-4276-9684-6E1DC5A3C9F4}" srcOrd="0" destOrd="0" presId="urn:microsoft.com/office/officeart/2005/8/layout/cycle2"/>
    <dgm:cxn modelId="{FC817C9A-66A9-487B-A312-F1CC9FD9CB42}" type="presOf" srcId="{AD7392D1-8F89-4BEA-B880-3452F4140D19}" destId="{98F05B8A-2E89-410C-B24C-446A49C2E35A}" srcOrd="0" destOrd="0" presId="urn:microsoft.com/office/officeart/2005/8/layout/cycle2"/>
    <dgm:cxn modelId="{A29CCBC7-E62C-4507-953A-D099501CD0DD}" srcId="{92937F30-4FE8-40E8-9ED6-DBA11CA7D3CC}" destId="{A1766C5F-9681-400B-A662-833F52409EB7}" srcOrd="1" destOrd="0" parTransId="{3FE4C051-F17A-4204-8182-2F8F5A319ED8}" sibTransId="{56C4FA47-ACB3-490B-88CF-3C1FB7D1372A}"/>
    <dgm:cxn modelId="{25CA0CD2-7EFD-4698-A392-9496D62A360B}" type="presOf" srcId="{B6CBC585-73E1-4820-9757-14A6B371FDBA}" destId="{A1E81B53-84F1-40B1-A858-E4E7C5E81B76}" srcOrd="1" destOrd="0" presId="urn:microsoft.com/office/officeart/2005/8/layout/cycle2"/>
    <dgm:cxn modelId="{0328F0DA-3E93-40C3-94CC-393830D275EB}" srcId="{92937F30-4FE8-40E8-9ED6-DBA11CA7D3CC}" destId="{30ACF5B9-6734-4C60-862C-C94DEF2C5560}" srcOrd="0" destOrd="0" parTransId="{5C1C550E-D353-42D3-B93F-DDFA89398FC0}" sibTransId="{AD7392D1-8F89-4BEA-B880-3452F4140D19}"/>
    <dgm:cxn modelId="{9CC260E9-3B59-4D95-AD15-7FE31B17D066}" type="presOf" srcId="{56C4FA47-ACB3-490B-88CF-3C1FB7D1372A}" destId="{716C3ACD-E08B-4930-8CA5-E02B27127107}" srcOrd="0" destOrd="0" presId="urn:microsoft.com/office/officeart/2005/8/layout/cycle2"/>
    <dgm:cxn modelId="{A08BF1F2-CBBF-4A7C-A215-EFFEA07146E4}" type="presOf" srcId="{897F41E8-E6BE-418B-A9FA-3EE00C30540C}" destId="{4ABB7A27-7F0A-40B0-BC85-1101DDB076E2}" srcOrd="0" destOrd="0" presId="urn:microsoft.com/office/officeart/2005/8/layout/cycle2"/>
    <dgm:cxn modelId="{A0057DFD-BF49-41FE-905E-D04E5FECF07F}" type="presOf" srcId="{44AEEAC7-98EE-45A9-B718-8FF1FA625503}" destId="{03C8E48A-0E60-4C28-B2ED-C1B8E8C4F31D}" srcOrd="0" destOrd="0" presId="urn:microsoft.com/office/officeart/2005/8/layout/cycle2"/>
    <dgm:cxn modelId="{4DB49F39-E6C5-4BA0-8495-49AFFEF4F49C}" type="presParOf" srcId="{674A662C-2039-4DC7-8541-C3CA0C629760}" destId="{3AA00B07-B5AD-4E48-BC1C-2F6A336F6837}" srcOrd="0" destOrd="0" presId="urn:microsoft.com/office/officeart/2005/8/layout/cycle2"/>
    <dgm:cxn modelId="{795CBF77-8610-4382-AFEE-20ED1F41B29F}" type="presParOf" srcId="{674A662C-2039-4DC7-8541-C3CA0C629760}" destId="{98F05B8A-2E89-410C-B24C-446A49C2E35A}" srcOrd="1" destOrd="0" presId="urn:microsoft.com/office/officeart/2005/8/layout/cycle2"/>
    <dgm:cxn modelId="{B8F12998-162A-4723-9783-7A47E9E49432}" type="presParOf" srcId="{98F05B8A-2E89-410C-B24C-446A49C2E35A}" destId="{4F917F84-EAAA-4B04-8D3D-7C6ADD90FF5E}" srcOrd="0" destOrd="0" presId="urn:microsoft.com/office/officeart/2005/8/layout/cycle2"/>
    <dgm:cxn modelId="{19A68C22-1741-4F2D-9F90-6EC621E30BBC}" type="presParOf" srcId="{674A662C-2039-4DC7-8541-C3CA0C629760}" destId="{185FB92D-D66F-4276-9684-6E1DC5A3C9F4}" srcOrd="2" destOrd="0" presId="urn:microsoft.com/office/officeart/2005/8/layout/cycle2"/>
    <dgm:cxn modelId="{1579FB2D-0BE6-45F7-ADBC-EACE97CB6812}" type="presParOf" srcId="{674A662C-2039-4DC7-8541-C3CA0C629760}" destId="{716C3ACD-E08B-4930-8CA5-E02B27127107}" srcOrd="3" destOrd="0" presId="urn:microsoft.com/office/officeart/2005/8/layout/cycle2"/>
    <dgm:cxn modelId="{9326F64C-7617-494F-91C4-C3C4FC650D71}" type="presParOf" srcId="{716C3ACD-E08B-4930-8CA5-E02B27127107}" destId="{98DBB320-2130-4FC2-A99A-91015221D3CA}" srcOrd="0" destOrd="0" presId="urn:microsoft.com/office/officeart/2005/8/layout/cycle2"/>
    <dgm:cxn modelId="{3C849AD0-CD5A-469E-9722-836B7171EC44}" type="presParOf" srcId="{674A662C-2039-4DC7-8541-C3CA0C629760}" destId="{02DD0FDC-4E36-4F34-ACE1-73CB2D6DDABD}" srcOrd="4" destOrd="0" presId="urn:microsoft.com/office/officeart/2005/8/layout/cycle2"/>
    <dgm:cxn modelId="{D2AF9A2A-EEB0-4486-8A1F-1E0391D0FD57}" type="presParOf" srcId="{674A662C-2039-4DC7-8541-C3CA0C629760}" destId="{D64B9D14-C48F-4AB2-B891-77EE6A1BF04A}" srcOrd="5" destOrd="0" presId="urn:microsoft.com/office/officeart/2005/8/layout/cycle2"/>
    <dgm:cxn modelId="{0D719679-19F1-4EFB-BAAB-F501F065316F}" type="presParOf" srcId="{D64B9D14-C48F-4AB2-B891-77EE6A1BF04A}" destId="{A1E81B53-84F1-40B1-A858-E4E7C5E81B76}" srcOrd="0" destOrd="0" presId="urn:microsoft.com/office/officeart/2005/8/layout/cycle2"/>
    <dgm:cxn modelId="{BCD5C229-2E31-4E83-908B-17F58DFE403F}" type="presParOf" srcId="{674A662C-2039-4DC7-8541-C3CA0C629760}" destId="{E2DCD573-74B3-4653-922B-E78512875E42}" srcOrd="6" destOrd="0" presId="urn:microsoft.com/office/officeart/2005/8/layout/cycle2"/>
    <dgm:cxn modelId="{F42422B4-030A-4144-960D-D5E24EE3DF83}" type="presParOf" srcId="{674A662C-2039-4DC7-8541-C3CA0C629760}" destId="{A45EE939-1AED-4E25-BF8E-81360C7DBF85}" srcOrd="7" destOrd="0" presId="urn:microsoft.com/office/officeart/2005/8/layout/cycle2"/>
    <dgm:cxn modelId="{98EB889F-278D-4A27-8A75-F5D138BA6D01}" type="presParOf" srcId="{A45EE939-1AED-4E25-BF8E-81360C7DBF85}" destId="{5E83DB76-5B4E-480B-A929-5BA02A74AAB2}" srcOrd="0" destOrd="0" presId="urn:microsoft.com/office/officeart/2005/8/layout/cycle2"/>
    <dgm:cxn modelId="{7FED49FD-249D-4DD5-BB9C-0F037D114135}" type="presParOf" srcId="{674A662C-2039-4DC7-8541-C3CA0C629760}" destId="{4ABB7A27-7F0A-40B0-BC85-1101DDB076E2}" srcOrd="8" destOrd="0" presId="urn:microsoft.com/office/officeart/2005/8/layout/cycle2"/>
    <dgm:cxn modelId="{4CCD51AA-C1D9-4BAD-9604-5BD2C6EBEDCB}" type="presParOf" srcId="{674A662C-2039-4DC7-8541-C3CA0C629760}" destId="{03C8E48A-0E60-4C28-B2ED-C1B8E8C4F31D}" srcOrd="9" destOrd="0" presId="urn:microsoft.com/office/officeart/2005/8/layout/cycle2"/>
    <dgm:cxn modelId="{62D05425-B22A-49E6-B44A-4528EF8B8424}" type="presParOf" srcId="{03C8E48A-0E60-4C28-B2ED-C1B8E8C4F31D}" destId="{A3EF264F-FB83-445D-9C8D-384E9BA392C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00B07-B5AD-4E48-BC1C-2F6A336F6837}">
      <dsp:nvSpPr>
        <dsp:cNvPr id="0" name=""/>
        <dsp:cNvSpPr/>
      </dsp:nvSpPr>
      <dsp:spPr>
        <a:xfrm>
          <a:off x="1568297" y="901"/>
          <a:ext cx="890832" cy="8908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Planning</a:t>
          </a:r>
        </a:p>
      </dsp:txBody>
      <dsp:txXfrm>
        <a:off x="1698756" y="131360"/>
        <a:ext cx="629914" cy="629914"/>
      </dsp:txXfrm>
    </dsp:sp>
    <dsp:sp modelId="{98F05B8A-2E89-410C-B24C-446A49C2E35A}">
      <dsp:nvSpPr>
        <dsp:cNvPr id="0" name=""/>
        <dsp:cNvSpPr/>
      </dsp:nvSpPr>
      <dsp:spPr>
        <a:xfrm rot="2160000">
          <a:off x="2430816" y="684818"/>
          <a:ext cx="236149" cy="3006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437581" y="724128"/>
        <a:ext cx="165304" cy="180393"/>
      </dsp:txXfrm>
    </dsp:sp>
    <dsp:sp modelId="{185FB92D-D66F-4276-9684-6E1DC5A3C9F4}">
      <dsp:nvSpPr>
        <dsp:cNvPr id="0" name=""/>
        <dsp:cNvSpPr/>
      </dsp:nvSpPr>
      <dsp:spPr>
        <a:xfrm>
          <a:off x="2649466" y="786416"/>
          <a:ext cx="890832" cy="89083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Programming &amp; Electrical design</a:t>
          </a:r>
        </a:p>
      </dsp:txBody>
      <dsp:txXfrm>
        <a:off x="2779925" y="916875"/>
        <a:ext cx="629914" cy="629914"/>
      </dsp:txXfrm>
    </dsp:sp>
    <dsp:sp modelId="{716C3ACD-E08B-4930-8CA5-E02B27127107}">
      <dsp:nvSpPr>
        <dsp:cNvPr id="0" name=""/>
        <dsp:cNvSpPr/>
      </dsp:nvSpPr>
      <dsp:spPr>
        <a:xfrm rot="6480000">
          <a:off x="2772388" y="1710643"/>
          <a:ext cx="236149" cy="3006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 rot="10800000">
        <a:off x="2818757" y="1737085"/>
        <a:ext cx="165304" cy="180393"/>
      </dsp:txXfrm>
    </dsp:sp>
    <dsp:sp modelId="{02DD0FDC-4E36-4F34-ACE1-73CB2D6DDABD}">
      <dsp:nvSpPr>
        <dsp:cNvPr id="0" name=""/>
        <dsp:cNvSpPr/>
      </dsp:nvSpPr>
      <dsp:spPr>
        <a:xfrm>
          <a:off x="2236496" y="2057407"/>
          <a:ext cx="890832" cy="8908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Installations</a:t>
          </a:r>
        </a:p>
      </dsp:txBody>
      <dsp:txXfrm>
        <a:off x="2366955" y="2187866"/>
        <a:ext cx="629914" cy="629914"/>
      </dsp:txXfrm>
    </dsp:sp>
    <dsp:sp modelId="{D64B9D14-C48F-4AB2-B891-77EE6A1BF04A}">
      <dsp:nvSpPr>
        <dsp:cNvPr id="0" name=""/>
        <dsp:cNvSpPr/>
      </dsp:nvSpPr>
      <dsp:spPr>
        <a:xfrm rot="10800000">
          <a:off x="1902322" y="2352495"/>
          <a:ext cx="236149" cy="3006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 rot="10800000">
        <a:off x="1973167" y="2412626"/>
        <a:ext cx="165304" cy="180393"/>
      </dsp:txXfrm>
    </dsp:sp>
    <dsp:sp modelId="{E2DCD573-74B3-4653-922B-E78512875E42}">
      <dsp:nvSpPr>
        <dsp:cNvPr id="0" name=""/>
        <dsp:cNvSpPr/>
      </dsp:nvSpPr>
      <dsp:spPr>
        <a:xfrm>
          <a:off x="900098" y="2057407"/>
          <a:ext cx="890832" cy="89083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Commissioning</a:t>
          </a:r>
        </a:p>
      </dsp:txBody>
      <dsp:txXfrm>
        <a:off x="1030557" y="2187866"/>
        <a:ext cx="629914" cy="629914"/>
      </dsp:txXfrm>
    </dsp:sp>
    <dsp:sp modelId="{A45EE939-1AED-4E25-BF8E-81360C7DBF85}">
      <dsp:nvSpPr>
        <dsp:cNvPr id="0" name=""/>
        <dsp:cNvSpPr/>
      </dsp:nvSpPr>
      <dsp:spPr>
        <a:xfrm rot="15120000">
          <a:off x="1023020" y="1723356"/>
          <a:ext cx="236149" cy="3006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 rot="10800000">
        <a:off x="1069389" y="1817176"/>
        <a:ext cx="165304" cy="180393"/>
      </dsp:txXfrm>
    </dsp:sp>
    <dsp:sp modelId="{4ABB7A27-7F0A-40B0-BC85-1101DDB076E2}">
      <dsp:nvSpPr>
        <dsp:cNvPr id="0" name=""/>
        <dsp:cNvSpPr/>
      </dsp:nvSpPr>
      <dsp:spPr>
        <a:xfrm>
          <a:off x="487128" y="786416"/>
          <a:ext cx="890832" cy="89083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700" kern="1200" dirty="0" err="1"/>
            <a:t>Service</a:t>
          </a:r>
          <a:r>
            <a:rPr lang="lv-LV" sz="700" kern="1200" dirty="0"/>
            <a:t> &amp; </a:t>
          </a:r>
          <a:r>
            <a:rPr lang="lv-LV" sz="700" kern="1200" dirty="0" err="1"/>
            <a:t>Support</a:t>
          </a:r>
          <a:endParaRPr lang="en-US" sz="700" kern="1200" dirty="0"/>
        </a:p>
      </dsp:txBody>
      <dsp:txXfrm>
        <a:off x="617587" y="916875"/>
        <a:ext cx="629914" cy="629914"/>
      </dsp:txXfrm>
    </dsp:sp>
    <dsp:sp modelId="{03C8E48A-0E60-4C28-B2ED-C1B8E8C4F31D}">
      <dsp:nvSpPr>
        <dsp:cNvPr id="0" name=""/>
        <dsp:cNvSpPr/>
      </dsp:nvSpPr>
      <dsp:spPr>
        <a:xfrm rot="19440000">
          <a:off x="1349647" y="692675"/>
          <a:ext cx="236149" cy="3006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1356412" y="773627"/>
        <a:ext cx="165304" cy="180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3DFC7-F6E9-4FF6-ADF6-02748DF0683A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E2B00-1161-4C52-A0FE-AD143DAC9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2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F236-E481-49EB-A591-54DB72BA0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4B7BBE-7DDD-4080-BCF8-6CAC27F0A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DFC22-9FB7-4D8C-A355-342D2B566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C3EA9-FFCB-424B-B56F-4588F2FD9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7CA0B-5938-4259-9C4F-7AC38CB8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3F343-BA53-4133-A821-8C0867EBC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ED69F3-7334-4145-8D65-BF1A4C24D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7003-9831-41BA-BDFD-083529787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E1FE9-76CA-48D4-AB72-49609875B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6C1F1-350C-40AA-8A19-FE5CE097D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9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758EBA-AF4B-4C33-9D47-4482FF150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793627-ABC5-403D-A015-4D79528C6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6F28D-1CDC-45C0-9C92-2417F477B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34CF8-61FB-4B10-A37C-19896F087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8BB3-DD54-45A4-896E-02B10C8F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9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C8D0-7374-4C06-A06B-F5E654DF4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D375-5BF4-44D5-BA04-81CB17FA4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77ECB-2FA6-474B-84B2-702E6C54F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D768D-8645-4129-BAB2-1B005F8B5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0FF3D-DEC7-463F-B2C6-C51BE80C9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3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77EA1-71EE-4B67-91C2-E926CBB87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641A3-67A3-42C1-B9F4-365C7C4F1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4C8E4-ABCF-4A2F-8A0B-354F53422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7DF13-D08A-47D8-B54B-4EDBBFA97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F838C-0B62-4A2F-A28C-66EEDCA3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9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5148-BB01-4DE1-9875-67AB60495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BE837-361E-40E1-A1A1-945EF3802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CAEEB8-FB38-41E8-AAF7-ED15BE1C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2874F0-1C75-4607-9703-43F6038F7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199F9-7C27-4FC1-A209-B9A3048C5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B595CB-71BA-4CD3-8F16-5728A4C73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2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4CA73-C45E-4AF3-88A6-FFAD198C8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E2E32-982C-42FC-A14E-6C69E3D34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A17334-375B-473F-AC57-F5C29E3C7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CF57F9-FD1D-410F-B72D-35E33408CB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7E8F5-AB62-46C3-B2D6-9115CA931C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14DDE2-3A26-4BE5-BC5B-8D95B102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66A81C-733C-4A02-9A86-535E0C5FE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3C5695-0E1B-4BA0-9D39-89F3D257A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28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AB27-E0F4-4A72-B8A0-032A57030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5E165-767B-4A09-BFBB-FF07876E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E6CE89-4366-426B-AFC9-E24F72638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5C57BB-EB65-4FA3-9245-E78E0B0D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8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5776DB-1DF8-4C01-A34E-11028B247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27323A-3FA1-4B5B-87ED-42D255880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A6C37-C448-4194-8FB4-A2369455A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289599-C03F-40B3-849B-F8B5F9E4CC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9654" y="6151418"/>
            <a:ext cx="1392345" cy="69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59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E7678-CFC8-4066-BE4C-FD916A4EB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3287-866D-4543-9269-87FEAC404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06CF59-4C97-4DDB-929E-1D526F377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DB5A5-F3D3-435A-9061-48B4DD97A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07D2D-D177-497D-9E83-43F4FBFAA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19FEC-546C-46DD-A323-E1E6578D8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1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0FBAF-0485-4BBA-A153-FFBA98794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AF5B69-0ACE-4A5E-8466-90CA096C6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6F3814-E553-42AD-B87D-57010207B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FE677-2D39-4B2F-85FB-65D65DD1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8BDF64-B9B2-49A7-B6D8-F9C053FDA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C7F19-912F-4B1D-B715-13D647616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29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C76B32-CEB0-4DDF-9545-9305812D4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C82F5-C8B2-4D87-809C-D67C38011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A5B47-E50E-4C8A-A61D-225030BE1A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4D8C4-1C43-4101-B13D-6B8B5162A85F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FC590-C804-470A-AEC0-77DA8C84A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31B9A-7CED-44A5-B34B-DB5CA0A2E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F5F2D-3454-4A12-B8C0-FF8EFB21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3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12" Type="http://schemas.openxmlformats.org/officeDocument/2006/relationships/image" Target="../media/image8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7.jp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1.png"/><Relationship Id="rId10" Type="http://schemas.openxmlformats.org/officeDocument/2006/relationships/image" Target="../media/image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g"/><Relationship Id="rId1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32B6E-3BC3-4BAD-A90B-90D1761C1E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118E6-DC3B-4029-8153-CB44F6345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17" y="0"/>
            <a:ext cx="12192000" cy="44343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A0796AA-C57D-4281-A023-9F3A38301AAA}"/>
              </a:ext>
            </a:extLst>
          </p:cNvPr>
          <p:cNvSpPr/>
          <p:nvPr/>
        </p:nvSpPr>
        <p:spPr>
          <a:xfrm>
            <a:off x="-359686" y="-41532"/>
            <a:ext cx="12192000" cy="4645127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solidFill>
              <a:srgbClr val="CAC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38875BB7-41D1-4BEE-BDA1-73FA2EE05421}"/>
              </a:ext>
            </a:extLst>
          </p:cNvPr>
          <p:cNvSpPr txBox="1">
            <a:spLocks/>
          </p:cNvSpPr>
          <p:nvPr/>
        </p:nvSpPr>
        <p:spPr>
          <a:xfrm>
            <a:off x="530942" y="4985786"/>
            <a:ext cx="6059044" cy="1061498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5400"/>
              <a:t>ARiTeh SIA</a:t>
            </a:r>
            <a:r>
              <a:rPr lang="lv-LV" sz="5400"/>
              <a:t> </a:t>
            </a:r>
            <a:endParaRPr lang="en-US" sz="5400" dirty="0"/>
          </a:p>
        </p:txBody>
      </p:sp>
      <p:sp>
        <p:nvSpPr>
          <p:cNvPr id="7" name="Subtitle 9">
            <a:extLst>
              <a:ext uri="{FF2B5EF4-FFF2-40B4-BE49-F238E27FC236}">
                <a16:creationId xmlns:a16="http://schemas.microsoft.com/office/drawing/2014/main" id="{DE8412CA-32FC-4606-9569-FCAACD06CB13}"/>
              </a:ext>
            </a:extLst>
          </p:cNvPr>
          <p:cNvSpPr txBox="1">
            <a:spLocks/>
          </p:cNvSpPr>
          <p:nvPr/>
        </p:nvSpPr>
        <p:spPr>
          <a:xfrm>
            <a:off x="530942" y="6047836"/>
            <a:ext cx="4422058" cy="39052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i="1" dirty="0"/>
              <a:t>Company profile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A35D76E-477D-4E02-82E7-0177B266A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8310" y="6420570"/>
            <a:ext cx="337705" cy="249385"/>
          </a:xfrm>
        </p:spPr>
        <p:txBody>
          <a:bodyPr/>
          <a:lstStyle/>
          <a:p>
            <a:fld id="{FBE902A6-811E-4D5D-9138-5E911A3936B7}" type="slidenum">
              <a:rPr lang="en-US" smtClean="0"/>
              <a:t>1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818C22-16C1-4693-BCB6-128EBB30249F}"/>
              </a:ext>
            </a:extLst>
          </p:cNvPr>
          <p:cNvSpPr/>
          <p:nvPr/>
        </p:nvSpPr>
        <p:spPr>
          <a:xfrm>
            <a:off x="530942" y="4360672"/>
            <a:ext cx="1308100" cy="254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66A860-3133-4B45-B28D-EF1CCD8C6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011" y="5198538"/>
            <a:ext cx="2124875" cy="10614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9DC677A-7843-4002-A1CB-F5019F72F34A}"/>
              </a:ext>
            </a:extLst>
          </p:cNvPr>
          <p:cNvSpPr txBox="1"/>
          <p:nvPr/>
        </p:nvSpPr>
        <p:spPr>
          <a:xfrm>
            <a:off x="228600" y="180975"/>
            <a:ext cx="37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To secure strong position in European market, by providing best, custom-tailored automation solutions for any industry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91F025-27B6-4DE8-B741-29849570C115}"/>
              </a:ext>
            </a:extLst>
          </p:cNvPr>
          <p:cNvSpPr txBox="1"/>
          <p:nvPr/>
        </p:nvSpPr>
        <p:spPr>
          <a:xfrm>
            <a:off x="7646410" y="89736"/>
            <a:ext cx="37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Ensuring that automation solutions we provide, are both innovative and robust for modern industry needs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933CAE-141E-4946-A04C-913468903C0C}"/>
              </a:ext>
            </a:extLst>
          </p:cNvPr>
          <p:cNvSpPr txBox="1"/>
          <p:nvPr/>
        </p:nvSpPr>
        <p:spPr>
          <a:xfrm>
            <a:off x="228600" y="1729193"/>
            <a:ext cx="37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Provision of full life cycle support to any automation needs  worldwide, by securing strong relationships based on integrity and personalized approach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CD9851-BEE2-4AAC-B098-D7AA6C585583}"/>
              </a:ext>
            </a:extLst>
          </p:cNvPr>
          <p:cNvSpPr txBox="1"/>
          <p:nvPr/>
        </p:nvSpPr>
        <p:spPr>
          <a:xfrm>
            <a:off x="2951060" y="3107679"/>
            <a:ext cx="37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At </a:t>
            </a:r>
            <a:r>
              <a:rPr lang="en-US" b="1" dirty="0" err="1">
                <a:solidFill>
                  <a:schemeClr val="bg1"/>
                </a:solidFill>
              </a:rPr>
              <a:t>ARiTeh</a:t>
            </a:r>
            <a:r>
              <a:rPr lang="en-US" b="1" dirty="0">
                <a:solidFill>
                  <a:schemeClr val="bg1"/>
                </a:solidFill>
              </a:rPr>
              <a:t> we tend to put quality first, whilst satisfying industrial needs of our clients. Happy customers are likely to return.	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82FAE6-7D74-484E-AD53-3558E0850BC1}"/>
              </a:ext>
            </a:extLst>
          </p:cNvPr>
          <p:cNvSpPr txBox="1"/>
          <p:nvPr/>
        </p:nvSpPr>
        <p:spPr>
          <a:xfrm>
            <a:off x="4198133" y="914224"/>
            <a:ext cx="37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Modify approach to automation, that it is no longer a hard and questionable subject, but much rather mandatory part to achieve industrial excellence	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AB46EA-3717-4168-82CC-7A255E20DC65}"/>
              </a:ext>
            </a:extLst>
          </p:cNvPr>
          <p:cNvSpPr txBox="1"/>
          <p:nvPr/>
        </p:nvSpPr>
        <p:spPr>
          <a:xfrm>
            <a:off x="8191500" y="3168435"/>
            <a:ext cx="37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We make things work autonomously, so our customers can focus on success. Beneficial partnership and top class quality is what makes us move forward.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31F38A-7FDF-4C87-9BF7-E1634FBFEC50}"/>
              </a:ext>
            </a:extLst>
          </p:cNvPr>
          <p:cNvSpPr txBox="1"/>
          <p:nvPr/>
        </p:nvSpPr>
        <p:spPr>
          <a:xfrm>
            <a:off x="8191500" y="1495671"/>
            <a:ext cx="37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Secure that customer experience we provide is as smooth as the automation we create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C90817-EFCF-4D51-9104-582A6AA45229}"/>
              </a:ext>
            </a:extLst>
          </p:cNvPr>
          <p:cNvSpPr txBox="1"/>
          <p:nvPr/>
        </p:nvSpPr>
        <p:spPr>
          <a:xfrm>
            <a:off x="6036613" y="2381196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chemeClr val="bg1"/>
                </a:solidFill>
              </a:rPr>
              <a:t>Automation is the key for social distancing, no man – no risk.  ;)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B8482-5245-48E3-9783-8AA8C263209F}"/>
              </a:ext>
            </a:extLst>
          </p:cNvPr>
          <p:cNvSpPr txBox="1"/>
          <p:nvPr/>
        </p:nvSpPr>
        <p:spPr>
          <a:xfrm>
            <a:off x="323850" y="3238365"/>
            <a:ext cx="2114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chemeClr val="bg1"/>
                </a:solidFill>
              </a:rPr>
              <a:t>Automation for any nation. Black or white our SCADA will be right.</a:t>
            </a:r>
          </a:p>
        </p:txBody>
      </p:sp>
    </p:spTree>
    <p:extLst>
      <p:ext uri="{BB962C8B-B14F-4D97-AF65-F5344CB8AC3E}">
        <p14:creationId xmlns:p14="http://schemas.microsoft.com/office/powerpoint/2010/main" val="407616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FCA6050-4534-4A53-9254-317683008B3C}"/>
              </a:ext>
            </a:extLst>
          </p:cNvPr>
          <p:cNvSpPr/>
          <p:nvPr/>
        </p:nvSpPr>
        <p:spPr>
          <a:xfrm>
            <a:off x="-36572" y="5327729"/>
            <a:ext cx="12192000" cy="1530271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rgbClr val="CAC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F912E4-F9C8-4262-BF8D-EE8F0FEFC3B9}"/>
              </a:ext>
            </a:extLst>
          </p:cNvPr>
          <p:cNvSpPr txBox="1"/>
          <p:nvPr/>
        </p:nvSpPr>
        <p:spPr>
          <a:xfrm>
            <a:off x="5587762" y="5291870"/>
            <a:ext cx="10470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As used by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0F9748-AD4D-40D6-A9B2-5C34BAEF987C}"/>
              </a:ext>
            </a:extLst>
          </p:cNvPr>
          <p:cNvSpPr/>
          <p:nvPr/>
        </p:nvSpPr>
        <p:spPr>
          <a:xfrm>
            <a:off x="1679245" y="341928"/>
            <a:ext cx="83718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point solution for your automation needs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D53F21-8216-43F7-AD2A-D578D8EA836A}"/>
              </a:ext>
            </a:extLst>
          </p:cNvPr>
          <p:cNvSpPr/>
          <p:nvPr/>
        </p:nvSpPr>
        <p:spPr>
          <a:xfrm>
            <a:off x="672664" y="1371075"/>
            <a:ext cx="236074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n w="22225">
                  <a:noFill/>
                </a:ln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Programming</a:t>
            </a:r>
            <a:endParaRPr kumimoji="0" lang="en-US" sz="2800" b="1" i="0" u="none" strike="noStrike" kern="1200" cap="none" spc="0" normalizeH="0" baseline="0" noProof="0" dirty="0">
              <a:ln w="22225"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23B315-A65F-4965-9DE3-B308C4E1CF57}"/>
              </a:ext>
            </a:extLst>
          </p:cNvPr>
          <p:cNvSpPr/>
          <p:nvPr/>
        </p:nvSpPr>
        <p:spPr>
          <a:xfrm>
            <a:off x="883750" y="2614527"/>
            <a:ext cx="1938573" cy="29491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PLC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SCADA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HMI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Greenfield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&amp;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Brownfield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experience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7BFE5A2-355D-47A5-BA11-003D7BBC4952}"/>
              </a:ext>
            </a:extLst>
          </p:cNvPr>
          <p:cNvGrpSpPr/>
          <p:nvPr/>
        </p:nvGrpSpPr>
        <p:grpSpPr>
          <a:xfrm>
            <a:off x="600617" y="1217204"/>
            <a:ext cx="2504839" cy="4018127"/>
            <a:chOff x="600617" y="1217205"/>
            <a:chExt cx="2504839" cy="3373586"/>
          </a:xfrm>
          <a:solidFill>
            <a:schemeClr val="bg1">
              <a:lumMod val="50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8C753C-C86A-46C1-82B6-DDAC136726CE}"/>
                </a:ext>
              </a:extLst>
            </p:cNvPr>
            <p:cNvSpPr/>
            <p:nvPr/>
          </p:nvSpPr>
          <p:spPr>
            <a:xfrm>
              <a:off x="600617" y="4545072"/>
              <a:ext cx="250483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BE1ABB-8B06-41A4-B286-CD5E97C2C530}"/>
                </a:ext>
              </a:extLst>
            </p:cNvPr>
            <p:cNvSpPr/>
            <p:nvPr/>
          </p:nvSpPr>
          <p:spPr>
            <a:xfrm>
              <a:off x="600617" y="1217205"/>
              <a:ext cx="250483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94E90B7-8B93-4A23-82A8-D14D9050346D}"/>
              </a:ext>
            </a:extLst>
          </p:cNvPr>
          <p:cNvSpPr/>
          <p:nvPr/>
        </p:nvSpPr>
        <p:spPr>
          <a:xfrm>
            <a:off x="3363956" y="1371073"/>
            <a:ext cx="215384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22225"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Project Ma</a:t>
            </a:r>
            <a:r>
              <a:rPr lang="en-US" sz="2400" b="1" dirty="0" err="1">
                <a:ln w="22225">
                  <a:noFill/>
                </a:ln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ngement</a:t>
            </a:r>
            <a:endParaRPr kumimoji="0" lang="en-US" sz="2400" b="1" i="0" u="none" strike="noStrike" kern="1200" cap="none" spc="0" normalizeH="0" baseline="0" noProof="0" dirty="0">
              <a:ln w="22225"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3299AA-8E54-4A1B-AF11-2E4A62A5EE46}"/>
              </a:ext>
            </a:extLst>
          </p:cNvPr>
          <p:cNvSpPr/>
          <p:nvPr/>
        </p:nvSpPr>
        <p:spPr>
          <a:xfrm>
            <a:off x="3443580" y="2614527"/>
            <a:ext cx="1938573" cy="29491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Dedicated PM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Clear GANTT with milestones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Meetings &amp; visits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Subcontractor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2972FD-4AE1-4C78-9E65-E7805A9C7A3E}"/>
              </a:ext>
            </a:extLst>
          </p:cNvPr>
          <p:cNvGrpSpPr/>
          <p:nvPr/>
        </p:nvGrpSpPr>
        <p:grpSpPr>
          <a:xfrm>
            <a:off x="3188457" y="1217204"/>
            <a:ext cx="2504839" cy="4018127"/>
            <a:chOff x="3188457" y="1217205"/>
            <a:chExt cx="2504839" cy="3373586"/>
          </a:xfrm>
          <a:solidFill>
            <a:schemeClr val="bg1">
              <a:lumMod val="5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4110BC7-F3E4-46C3-B289-009CA8A30136}"/>
                </a:ext>
              </a:extLst>
            </p:cNvPr>
            <p:cNvSpPr/>
            <p:nvPr/>
          </p:nvSpPr>
          <p:spPr>
            <a:xfrm>
              <a:off x="3188457" y="4545072"/>
              <a:ext cx="250483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FCC49A-8DEB-4351-BEA3-F78CC6C6FE3E}"/>
                </a:ext>
              </a:extLst>
            </p:cNvPr>
            <p:cNvSpPr/>
            <p:nvPr/>
          </p:nvSpPr>
          <p:spPr>
            <a:xfrm>
              <a:off x="3188457" y="1217205"/>
              <a:ext cx="250483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1C10570-24AC-4C72-907E-CE5B5C9AD0D2}"/>
              </a:ext>
            </a:extLst>
          </p:cNvPr>
          <p:cNvSpPr/>
          <p:nvPr/>
        </p:nvSpPr>
        <p:spPr>
          <a:xfrm>
            <a:off x="5943601" y="1367030"/>
            <a:ext cx="2215369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n w="22225">
                  <a:noFill/>
                </a:ln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Installation &amp; Commissioning</a:t>
            </a:r>
            <a:endParaRPr kumimoji="0" lang="en-US" sz="2400" b="1" i="0" u="none" strike="noStrike" kern="1200" cap="none" spc="0" normalizeH="0" baseline="0" noProof="0" dirty="0">
              <a:ln w="22225"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ABB223-E82B-4778-8A34-EFDF8A8038CE}"/>
              </a:ext>
            </a:extLst>
          </p:cNvPr>
          <p:cNvSpPr/>
          <p:nvPr/>
        </p:nvSpPr>
        <p:spPr>
          <a:xfrm>
            <a:off x="6059428" y="2614527"/>
            <a:ext cx="1938573" cy="33800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M&amp;E works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Own supervision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Worldwide availability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400" dirty="0" err="1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</a:t>
            </a:r>
            <a:r>
              <a:rPr lang="lv-LV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lv-LV" sz="1400" dirty="0" err="1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lv-LV" sz="1400" dirty="0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lv-LV" sz="1400" dirty="0" err="1">
                <a:solidFill>
                  <a:srgbClr val="083D6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Assurance</a:t>
            </a: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1FB5F32-D3A4-4AB3-A457-663AC293F3B8}"/>
              </a:ext>
            </a:extLst>
          </p:cNvPr>
          <p:cNvGrpSpPr/>
          <p:nvPr/>
        </p:nvGrpSpPr>
        <p:grpSpPr>
          <a:xfrm>
            <a:off x="5776296" y="1217204"/>
            <a:ext cx="2504839" cy="4018127"/>
            <a:chOff x="5776296" y="1217205"/>
            <a:chExt cx="2504839" cy="3373586"/>
          </a:xfrm>
          <a:solidFill>
            <a:schemeClr val="bg1">
              <a:lumMod val="50000"/>
            </a:schemeClr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A82726-9201-4784-9334-E5DE96CA6021}"/>
                </a:ext>
              </a:extLst>
            </p:cNvPr>
            <p:cNvSpPr/>
            <p:nvPr/>
          </p:nvSpPr>
          <p:spPr>
            <a:xfrm>
              <a:off x="5776296" y="4545072"/>
              <a:ext cx="250483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B6AF22-3CD0-4D1B-8839-FBBE5C2D8D86}"/>
                </a:ext>
              </a:extLst>
            </p:cNvPr>
            <p:cNvSpPr/>
            <p:nvPr/>
          </p:nvSpPr>
          <p:spPr>
            <a:xfrm>
              <a:off x="5776296" y="1217205"/>
              <a:ext cx="250483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1D8AFD4-479A-411E-B128-BD445E5423F1}"/>
              </a:ext>
            </a:extLst>
          </p:cNvPr>
          <p:cNvGrpSpPr/>
          <p:nvPr/>
        </p:nvGrpSpPr>
        <p:grpSpPr>
          <a:xfrm>
            <a:off x="8386621" y="1217204"/>
            <a:ext cx="3134032" cy="4018127"/>
            <a:chOff x="8575598" y="1339841"/>
            <a:chExt cx="2988302" cy="3373586"/>
          </a:xfrm>
          <a:solidFill>
            <a:schemeClr val="bg1">
              <a:lumMod val="50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00AE78-656D-476C-B39D-7E49422B8CAC}"/>
                </a:ext>
              </a:extLst>
            </p:cNvPr>
            <p:cNvSpPr/>
            <p:nvPr/>
          </p:nvSpPr>
          <p:spPr>
            <a:xfrm>
              <a:off x="8575599" y="4667708"/>
              <a:ext cx="2988301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BDF1793-B83A-432B-9CB9-C295DC2A63B8}"/>
                </a:ext>
              </a:extLst>
            </p:cNvPr>
            <p:cNvSpPr/>
            <p:nvPr/>
          </p:nvSpPr>
          <p:spPr>
            <a:xfrm>
              <a:off x="8575598" y="1339841"/>
              <a:ext cx="2988301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D0A19DC-DC5D-4435-9DFC-CFA2542829F4}"/>
              </a:ext>
            </a:extLst>
          </p:cNvPr>
          <p:cNvSpPr/>
          <p:nvPr/>
        </p:nvSpPr>
        <p:spPr>
          <a:xfrm>
            <a:off x="8451712" y="1439378"/>
            <a:ext cx="300385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5875"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point solution</a:t>
            </a:r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4A7D49E3-9BDD-4F0B-ABF3-FB28F6C6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134" y="6440467"/>
            <a:ext cx="307976" cy="187367"/>
          </a:xfrm>
        </p:spPr>
        <p:txBody>
          <a:bodyPr/>
          <a:lstStyle/>
          <a:p>
            <a:fld id="{FBE902A6-811E-4D5D-9138-5E911A3936B7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A15631CC-3482-4109-A065-91A2538459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742075"/>
              </p:ext>
            </p:extLst>
          </p:nvPr>
        </p:nvGraphicFramePr>
        <p:xfrm>
          <a:off x="7764871" y="1825123"/>
          <a:ext cx="4027428" cy="2949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DABC3307-2994-4291-839E-238D3DC8A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47" y="5509195"/>
            <a:ext cx="937033" cy="2186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9AFDFF-F0AC-4089-A652-75B44B68B6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83" y="5749687"/>
            <a:ext cx="1202529" cy="1366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45FF64-215C-433B-B1B6-3766345A49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755" y="6194038"/>
            <a:ext cx="929225" cy="4450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CA6611A-3EF5-4707-B107-A5880D0858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240" y="6045944"/>
            <a:ext cx="929224" cy="6793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BB59D54-C95A-49F0-BCD4-CBDE62BD25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887" y="5802396"/>
            <a:ext cx="1249377" cy="16788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F5CCB58-4E49-4EAE-A78C-9B25F0F1D8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128" y="5384772"/>
            <a:ext cx="2009577" cy="134440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CAB16A-9307-48EE-B021-51FC2EE020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99" y="6194038"/>
            <a:ext cx="956554" cy="1952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D1A0FFD-7CB0-4F90-808D-6CABCCA610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55" y="6108426"/>
            <a:ext cx="929225" cy="38262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AFDD2C8-4AF1-43BB-B382-422FDCBB0E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172" y="5841726"/>
            <a:ext cx="1209675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5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6B575-AC08-4C47-B487-4710BF5BA8D5}"/>
              </a:ext>
            </a:extLst>
          </p:cNvPr>
          <p:cNvSpPr/>
          <p:nvPr/>
        </p:nvSpPr>
        <p:spPr>
          <a:xfrm>
            <a:off x="2317530" y="2405848"/>
            <a:ext cx="9395045" cy="318236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A2C755-6B84-4F9E-A0DD-E78187D5E513}"/>
              </a:ext>
            </a:extLst>
          </p:cNvPr>
          <p:cNvSpPr txBox="1">
            <a:spLocks/>
          </p:cNvSpPr>
          <p:nvPr/>
        </p:nvSpPr>
        <p:spPr>
          <a:xfrm>
            <a:off x="7178604" y="3079410"/>
            <a:ext cx="1698201" cy="514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b="1" dirty="0">
                <a:solidFill>
                  <a:schemeClr val="bg1"/>
                </a:solidFill>
                <a:latin typeface="+mj-lt"/>
              </a:rPr>
              <a:t>2009</a:t>
            </a:r>
          </a:p>
          <a:p>
            <a:pPr marL="0" indent="0" algn="ctr">
              <a:buNone/>
            </a:pPr>
            <a:r>
              <a:rPr lang="lv-LV" sz="1400" dirty="0" err="1">
                <a:solidFill>
                  <a:schemeClr val="bg1"/>
                </a:solidFill>
                <a:latin typeface="+mj-lt"/>
              </a:rPr>
              <a:t>Started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as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electrical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installation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company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	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C9C57BF-EDD7-41BC-8D95-D832BD7A0B75}"/>
              </a:ext>
            </a:extLst>
          </p:cNvPr>
          <p:cNvSpPr txBox="1">
            <a:spLocks/>
          </p:cNvSpPr>
          <p:nvPr/>
        </p:nvSpPr>
        <p:spPr>
          <a:xfrm>
            <a:off x="495300" y="365125"/>
            <a:ext cx="11201400" cy="91122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ABOUT US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B150ED1-8E90-4B3E-AD9A-3A705A291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3826" y="6381361"/>
            <a:ext cx="371476" cy="365125"/>
          </a:xfrm>
        </p:spPr>
        <p:txBody>
          <a:bodyPr/>
          <a:lstStyle/>
          <a:p>
            <a:fld id="{FBE902A6-811E-4D5D-9138-5E911A3936B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DFC41F-46C5-403E-B722-3172C70892A4}"/>
              </a:ext>
            </a:extLst>
          </p:cNvPr>
          <p:cNvSpPr/>
          <p:nvPr/>
        </p:nvSpPr>
        <p:spPr>
          <a:xfrm>
            <a:off x="479424" y="1557919"/>
            <a:ext cx="3903889" cy="4520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E9E75B-171D-4916-A571-8FAE05FE8F8C}"/>
              </a:ext>
            </a:extLst>
          </p:cNvPr>
          <p:cNvSpPr/>
          <p:nvPr/>
        </p:nvSpPr>
        <p:spPr>
          <a:xfrm>
            <a:off x="750751" y="1557919"/>
            <a:ext cx="665299" cy="6652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8227698-8236-497A-A9EB-89D0F360439F}"/>
              </a:ext>
            </a:extLst>
          </p:cNvPr>
          <p:cNvSpPr txBox="1">
            <a:spLocks/>
          </p:cNvSpPr>
          <p:nvPr/>
        </p:nvSpPr>
        <p:spPr>
          <a:xfrm>
            <a:off x="750752" y="2405848"/>
            <a:ext cx="3065802" cy="32221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1" dirty="0" err="1">
                <a:latin typeface="+mj-lt"/>
              </a:rPr>
              <a:t>ARiTeh</a:t>
            </a:r>
            <a:r>
              <a:rPr lang="en-US" sz="2000" b="1" i="1" dirty="0">
                <a:latin typeface="+mj-lt"/>
              </a:rPr>
              <a:t> was founded in 2009 as an electrical installation company for automation systems. Since then, </a:t>
            </a:r>
            <a:r>
              <a:rPr lang="en-US" sz="2000" b="1" i="1" dirty="0" err="1">
                <a:latin typeface="+mj-lt"/>
              </a:rPr>
              <a:t>ARiTeh</a:t>
            </a:r>
            <a:r>
              <a:rPr lang="en-US" sz="2000" b="1" i="1" dirty="0">
                <a:latin typeface="+mj-lt"/>
              </a:rPr>
              <a:t> has grown and expanded its services to include full automation system management and industrial engineering consulting</a:t>
            </a:r>
            <a:r>
              <a:rPr lang="en-US" sz="2000" i="1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i="1" dirty="0">
              <a:latin typeface="+mj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7FC88FA-C488-4E4E-9EE3-5BB9FD3D91E1}"/>
              </a:ext>
            </a:extLst>
          </p:cNvPr>
          <p:cNvGrpSpPr/>
          <p:nvPr/>
        </p:nvGrpSpPr>
        <p:grpSpPr>
          <a:xfrm>
            <a:off x="911156" y="1740549"/>
            <a:ext cx="344488" cy="300038"/>
            <a:chOff x="3332164" y="747713"/>
            <a:chExt cx="344488" cy="300038"/>
          </a:xfrm>
        </p:grpSpPr>
        <p:sp>
          <p:nvSpPr>
            <p:cNvPr id="10" name="Freeform 100">
              <a:extLst>
                <a:ext uri="{FF2B5EF4-FFF2-40B4-BE49-F238E27FC236}">
                  <a16:creationId xmlns:a16="http://schemas.microsoft.com/office/drawing/2014/main" id="{36B200E0-9593-4421-B574-573D9AFC4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2164" y="747713"/>
              <a:ext cx="344488" cy="300038"/>
            </a:xfrm>
            <a:custGeom>
              <a:avLst/>
              <a:gdLst>
                <a:gd name="T0" fmla="*/ 217 w 217"/>
                <a:gd name="T1" fmla="*/ 151 h 189"/>
                <a:gd name="T2" fmla="*/ 104 w 217"/>
                <a:gd name="T3" fmla="*/ 151 h 189"/>
                <a:gd name="T4" fmla="*/ 66 w 217"/>
                <a:gd name="T5" fmla="*/ 189 h 189"/>
                <a:gd name="T6" fmla="*/ 66 w 217"/>
                <a:gd name="T7" fmla="*/ 151 h 189"/>
                <a:gd name="T8" fmla="*/ 0 w 217"/>
                <a:gd name="T9" fmla="*/ 151 h 189"/>
                <a:gd name="T10" fmla="*/ 0 w 217"/>
                <a:gd name="T11" fmla="*/ 0 h 189"/>
                <a:gd name="T12" fmla="*/ 217 w 217"/>
                <a:gd name="T13" fmla="*/ 0 h 189"/>
                <a:gd name="T14" fmla="*/ 217 w 217"/>
                <a:gd name="T15" fmla="*/ 15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7" h="189">
                  <a:moveTo>
                    <a:pt x="217" y="151"/>
                  </a:moveTo>
                  <a:lnTo>
                    <a:pt x="104" y="151"/>
                  </a:lnTo>
                  <a:lnTo>
                    <a:pt x="66" y="189"/>
                  </a:lnTo>
                  <a:lnTo>
                    <a:pt x="66" y="151"/>
                  </a:lnTo>
                  <a:lnTo>
                    <a:pt x="0" y="151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217" y="151"/>
                  </a:ln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101">
              <a:extLst>
                <a:ext uri="{FF2B5EF4-FFF2-40B4-BE49-F238E27FC236}">
                  <a16:creationId xmlns:a16="http://schemas.microsoft.com/office/drawing/2014/main" id="{8B0E7815-E823-4C88-95BE-D29AB53E51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6776" y="822326"/>
              <a:ext cx="134938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102">
              <a:extLst>
                <a:ext uri="{FF2B5EF4-FFF2-40B4-BE49-F238E27FC236}">
                  <a16:creationId xmlns:a16="http://schemas.microsoft.com/office/drawing/2014/main" id="{1784AE5B-D553-496A-9F11-098542D262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6776" y="866776"/>
              <a:ext cx="195263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103">
              <a:extLst>
                <a:ext uri="{FF2B5EF4-FFF2-40B4-BE49-F238E27FC236}">
                  <a16:creationId xmlns:a16="http://schemas.microsoft.com/office/drawing/2014/main" id="{AC8E8182-12BA-42E1-AB9F-EFDA241A02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6776" y="912813"/>
              <a:ext cx="195263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B903290-FCA4-4F46-B32A-DD4826CE3E24}"/>
              </a:ext>
            </a:extLst>
          </p:cNvPr>
          <p:cNvGrpSpPr/>
          <p:nvPr/>
        </p:nvGrpSpPr>
        <p:grpSpPr>
          <a:xfrm>
            <a:off x="3816553" y="5583881"/>
            <a:ext cx="566760" cy="497250"/>
            <a:chOff x="3816553" y="5441981"/>
            <a:chExt cx="566760" cy="497250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5792E-AF4A-461D-809E-C9DA646A1263}"/>
                </a:ext>
              </a:extLst>
            </p:cNvPr>
            <p:cNvSpPr/>
            <p:nvPr/>
          </p:nvSpPr>
          <p:spPr>
            <a:xfrm>
              <a:off x="3816553" y="5441981"/>
              <a:ext cx="566760" cy="48858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510D8A9-735B-4B0B-9D5A-D00EB78F4EE3}"/>
                </a:ext>
              </a:extLst>
            </p:cNvPr>
            <p:cNvSpPr/>
            <p:nvPr/>
          </p:nvSpPr>
          <p:spPr>
            <a:xfrm flipH="1" flipV="1">
              <a:off x="3816553" y="5450645"/>
              <a:ext cx="566760" cy="48858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3C1AA3E6-C88B-48AB-8322-FC23097F7338}"/>
              </a:ext>
            </a:extLst>
          </p:cNvPr>
          <p:cNvSpPr txBox="1">
            <a:spLocks/>
          </p:cNvSpPr>
          <p:nvPr/>
        </p:nvSpPr>
        <p:spPr>
          <a:xfrm>
            <a:off x="4649653" y="2759477"/>
            <a:ext cx="1595273" cy="8495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 b="1" dirty="0" err="1">
                <a:solidFill>
                  <a:schemeClr val="bg1"/>
                </a:solidFill>
                <a:latin typeface="+mj-lt"/>
              </a:rPr>
              <a:t>Development</a:t>
            </a:r>
            <a:r>
              <a:rPr lang="lv-LV" sz="1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800" b="1" dirty="0" err="1">
                <a:solidFill>
                  <a:schemeClr val="bg1"/>
                </a:solidFill>
                <a:latin typeface="+mj-lt"/>
              </a:rPr>
              <a:t>lifecycle</a:t>
            </a:r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D7DEBC1-4927-4EB1-A522-4E511F65E252}"/>
              </a:ext>
            </a:extLst>
          </p:cNvPr>
          <p:cNvCxnSpPr>
            <a:cxnSpLocks/>
          </p:cNvCxnSpPr>
          <p:nvPr/>
        </p:nvCxnSpPr>
        <p:spPr>
          <a:xfrm>
            <a:off x="6543675" y="2897659"/>
            <a:ext cx="470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3DA236FE-38CA-4783-8E65-F94D62D807F7}"/>
              </a:ext>
            </a:extLst>
          </p:cNvPr>
          <p:cNvSpPr/>
          <p:nvPr/>
        </p:nvSpPr>
        <p:spPr>
          <a:xfrm>
            <a:off x="11083716" y="2897659"/>
            <a:ext cx="330110" cy="330110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EC2E30-CA52-4197-ACF5-49CAF866759C}"/>
              </a:ext>
            </a:extLst>
          </p:cNvPr>
          <p:cNvCxnSpPr>
            <a:cxnSpLocks/>
          </p:cNvCxnSpPr>
          <p:nvPr/>
        </p:nvCxnSpPr>
        <p:spPr>
          <a:xfrm>
            <a:off x="11413826" y="3062714"/>
            <a:ext cx="0" cy="54628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963D4904-6231-4F72-B156-84728D48AFEA}"/>
              </a:ext>
            </a:extLst>
          </p:cNvPr>
          <p:cNvSpPr/>
          <p:nvPr/>
        </p:nvSpPr>
        <p:spPr>
          <a:xfrm rot="5400000">
            <a:off x="11083716" y="3449929"/>
            <a:ext cx="330110" cy="330110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F605165-5D98-4EDA-B779-6A543AAB8D64}"/>
              </a:ext>
            </a:extLst>
          </p:cNvPr>
          <p:cNvCxnSpPr>
            <a:cxnSpLocks/>
          </p:cNvCxnSpPr>
          <p:nvPr/>
        </p:nvCxnSpPr>
        <p:spPr>
          <a:xfrm>
            <a:off x="7061200" y="3780039"/>
            <a:ext cx="41878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c 22">
            <a:extLst>
              <a:ext uri="{FF2B5EF4-FFF2-40B4-BE49-F238E27FC236}">
                <a16:creationId xmlns:a16="http://schemas.microsoft.com/office/drawing/2014/main" id="{3A4356B0-C7A8-4A86-8F03-6D7F563E3F90}"/>
              </a:ext>
            </a:extLst>
          </p:cNvPr>
          <p:cNvSpPr/>
          <p:nvPr/>
        </p:nvSpPr>
        <p:spPr>
          <a:xfrm flipH="1">
            <a:off x="6897295" y="3780040"/>
            <a:ext cx="330110" cy="330110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27915E5-DD8D-4324-99FC-1E4099035023}"/>
              </a:ext>
            </a:extLst>
          </p:cNvPr>
          <p:cNvCxnSpPr>
            <a:cxnSpLocks/>
          </p:cNvCxnSpPr>
          <p:nvPr/>
        </p:nvCxnSpPr>
        <p:spPr>
          <a:xfrm>
            <a:off x="6897547" y="3935204"/>
            <a:ext cx="0" cy="54628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c 24">
            <a:extLst>
              <a:ext uri="{FF2B5EF4-FFF2-40B4-BE49-F238E27FC236}">
                <a16:creationId xmlns:a16="http://schemas.microsoft.com/office/drawing/2014/main" id="{F0F9E51E-94DF-4797-A9B2-5193929C1F50}"/>
              </a:ext>
            </a:extLst>
          </p:cNvPr>
          <p:cNvSpPr/>
          <p:nvPr/>
        </p:nvSpPr>
        <p:spPr>
          <a:xfrm flipH="1" flipV="1">
            <a:off x="6897295" y="4314110"/>
            <a:ext cx="330110" cy="330110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413BBEB-9988-4243-9C7D-2AD054022541}"/>
              </a:ext>
            </a:extLst>
          </p:cNvPr>
          <p:cNvCxnSpPr>
            <a:cxnSpLocks/>
          </p:cNvCxnSpPr>
          <p:nvPr/>
        </p:nvCxnSpPr>
        <p:spPr>
          <a:xfrm>
            <a:off x="7061200" y="4643639"/>
            <a:ext cx="32194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16099466-D602-4196-A8B6-8261A8238302}"/>
              </a:ext>
            </a:extLst>
          </p:cNvPr>
          <p:cNvSpPr/>
          <p:nvPr/>
        </p:nvSpPr>
        <p:spPr>
          <a:xfrm>
            <a:off x="7966121" y="2836201"/>
            <a:ext cx="122914" cy="122914"/>
          </a:xfrm>
          <a:prstGeom prst="ellipse">
            <a:avLst/>
          </a:prstGeom>
          <a:solidFill>
            <a:srgbClr val="0D4268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03A7B0-CB43-420C-8731-B7339AB8D0F0}"/>
              </a:ext>
            </a:extLst>
          </p:cNvPr>
          <p:cNvSpPr/>
          <p:nvPr/>
        </p:nvSpPr>
        <p:spPr>
          <a:xfrm>
            <a:off x="10222084" y="2836201"/>
            <a:ext cx="122914" cy="122914"/>
          </a:xfrm>
          <a:prstGeom prst="ellipse">
            <a:avLst/>
          </a:prstGeom>
          <a:solidFill>
            <a:srgbClr val="0D4268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17FF485-5DA5-4B9F-9807-DD8800AB9523}"/>
              </a:ext>
            </a:extLst>
          </p:cNvPr>
          <p:cNvSpPr/>
          <p:nvPr/>
        </p:nvSpPr>
        <p:spPr>
          <a:xfrm>
            <a:off x="9176758" y="3718582"/>
            <a:ext cx="122914" cy="122914"/>
          </a:xfrm>
          <a:prstGeom prst="ellipse">
            <a:avLst/>
          </a:prstGeom>
          <a:solidFill>
            <a:srgbClr val="0D4268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AC4801C-A6DC-4315-A2FC-8A7556B7982B}"/>
              </a:ext>
            </a:extLst>
          </p:cNvPr>
          <p:cNvSpPr/>
          <p:nvPr/>
        </p:nvSpPr>
        <p:spPr>
          <a:xfrm>
            <a:off x="7677021" y="4579724"/>
            <a:ext cx="122914" cy="122914"/>
          </a:xfrm>
          <a:prstGeom prst="ellipse">
            <a:avLst/>
          </a:prstGeom>
          <a:solidFill>
            <a:srgbClr val="0D4268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9FC0751-19CD-4D9C-8355-F28B014C541E}"/>
              </a:ext>
            </a:extLst>
          </p:cNvPr>
          <p:cNvSpPr/>
          <p:nvPr/>
        </p:nvSpPr>
        <p:spPr>
          <a:xfrm>
            <a:off x="10222084" y="4582182"/>
            <a:ext cx="122914" cy="122914"/>
          </a:xfrm>
          <a:prstGeom prst="ellipse">
            <a:avLst/>
          </a:prstGeom>
          <a:solidFill>
            <a:srgbClr val="0D4268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71EA7838-AB3A-4BC3-BB11-5403093F281A}"/>
              </a:ext>
            </a:extLst>
          </p:cNvPr>
          <p:cNvSpPr txBox="1">
            <a:spLocks/>
          </p:cNvSpPr>
          <p:nvPr/>
        </p:nvSpPr>
        <p:spPr>
          <a:xfrm>
            <a:off x="9434441" y="3079410"/>
            <a:ext cx="1698201" cy="514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b="1" dirty="0">
                <a:solidFill>
                  <a:schemeClr val="bg1"/>
                </a:solidFill>
                <a:latin typeface="+mj-lt"/>
              </a:rPr>
              <a:t>20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13</a:t>
            </a:r>
            <a:endParaRPr lang="lv-LV" sz="1400" b="1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lv-LV" sz="1400" dirty="0" err="1">
                <a:solidFill>
                  <a:schemeClr val="bg1"/>
                </a:solidFill>
                <a:latin typeface="+mj-lt"/>
              </a:rPr>
              <a:t>Evolved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in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small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scale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consultancy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5911E333-273F-4A07-B612-7ACEDF383C3A}"/>
              </a:ext>
            </a:extLst>
          </p:cNvPr>
          <p:cNvSpPr txBox="1">
            <a:spLocks/>
          </p:cNvSpPr>
          <p:nvPr/>
        </p:nvSpPr>
        <p:spPr>
          <a:xfrm>
            <a:off x="8389114" y="3929608"/>
            <a:ext cx="1698201" cy="514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>
                <a:solidFill>
                  <a:schemeClr val="bg1"/>
                </a:solidFill>
                <a:latin typeface="+mj-lt"/>
              </a:rPr>
              <a:t>20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15</a:t>
            </a:r>
            <a:endParaRPr lang="lv-LV" sz="1400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lv-LV" sz="1400" dirty="0" err="1">
                <a:solidFill>
                  <a:schemeClr val="bg1"/>
                </a:solidFill>
                <a:latin typeface="+mj-lt"/>
              </a:rPr>
              <a:t>Reached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1m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turnover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D892C3E5-5716-43C6-BEDF-1F53963E7C0B}"/>
              </a:ext>
            </a:extLst>
          </p:cNvPr>
          <p:cNvSpPr txBox="1">
            <a:spLocks/>
          </p:cNvSpPr>
          <p:nvPr/>
        </p:nvSpPr>
        <p:spPr>
          <a:xfrm>
            <a:off x="6669762" y="4827197"/>
            <a:ext cx="2127504" cy="514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>
                <a:solidFill>
                  <a:schemeClr val="bg1"/>
                </a:solidFill>
                <a:latin typeface="+mj-lt"/>
              </a:rPr>
              <a:t>2020</a:t>
            </a:r>
          </a:p>
          <a:p>
            <a:pPr marL="0" indent="0" algn="ctr">
              <a:buNone/>
            </a:pPr>
            <a:r>
              <a:rPr lang="lv-LV" sz="1400" dirty="0" err="1">
                <a:solidFill>
                  <a:schemeClr val="bg1"/>
                </a:solidFill>
                <a:latin typeface="+mj-lt"/>
              </a:rPr>
              <a:t>Completed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large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scale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airport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automation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project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D4FB4AF3-0C3A-4D33-9701-B36EDE77A027}"/>
              </a:ext>
            </a:extLst>
          </p:cNvPr>
          <p:cNvSpPr txBox="1">
            <a:spLocks/>
          </p:cNvSpPr>
          <p:nvPr/>
        </p:nvSpPr>
        <p:spPr>
          <a:xfrm>
            <a:off x="9209317" y="4819310"/>
            <a:ext cx="2204510" cy="514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>
                <a:solidFill>
                  <a:schemeClr val="bg1"/>
                </a:solidFill>
                <a:latin typeface="+mj-lt"/>
              </a:rPr>
              <a:t>2021</a:t>
            </a:r>
            <a:endParaRPr lang="lv-LV" sz="1400" b="1" i="1" u="sng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lv-LV" sz="1400" dirty="0" err="1">
                <a:solidFill>
                  <a:schemeClr val="bg1"/>
                </a:solidFill>
                <a:latin typeface="+mj-lt"/>
              </a:rPr>
              <a:t>Increase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in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team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size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to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allow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for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larger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scope</a:t>
            </a:r>
            <a:r>
              <a:rPr lang="lv-LV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+mj-lt"/>
              </a:rPr>
              <a:t>projects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4CA6F07-D78D-4B9C-A281-B81C6A806597}"/>
              </a:ext>
            </a:extLst>
          </p:cNvPr>
          <p:cNvSpPr/>
          <p:nvPr/>
        </p:nvSpPr>
        <p:spPr>
          <a:xfrm>
            <a:off x="6835838" y="4170794"/>
            <a:ext cx="122914" cy="122914"/>
          </a:xfrm>
          <a:prstGeom prst="ellipse">
            <a:avLst/>
          </a:prstGeom>
          <a:solidFill>
            <a:srgbClr val="0D4268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FDB09633-EB76-4DE2-AF40-FC63FD21AA08}"/>
              </a:ext>
            </a:extLst>
          </p:cNvPr>
          <p:cNvSpPr txBox="1">
            <a:spLocks/>
          </p:cNvSpPr>
          <p:nvPr/>
        </p:nvSpPr>
        <p:spPr>
          <a:xfrm>
            <a:off x="4753307" y="4040335"/>
            <a:ext cx="2127504" cy="514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>
                <a:solidFill>
                  <a:schemeClr val="bg1"/>
                </a:solidFill>
                <a:latin typeface="+mj-lt"/>
              </a:rPr>
              <a:t>20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18</a:t>
            </a:r>
            <a:endParaRPr lang="lv-LV" sz="1400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chemeClr val="bg1"/>
                </a:solidFill>
                <a:latin typeface="+mj-lt"/>
              </a:rPr>
              <a:t>Full scale Harbor terminal Bulk Handling System automation</a:t>
            </a:r>
          </a:p>
        </p:txBody>
      </p:sp>
    </p:spTree>
    <p:extLst>
      <p:ext uri="{BB962C8B-B14F-4D97-AF65-F5344CB8AC3E}">
        <p14:creationId xmlns:p14="http://schemas.microsoft.com/office/powerpoint/2010/main" val="4077389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D6F4285-4EA6-4DEC-8D71-D7D08F8DC725}"/>
              </a:ext>
            </a:extLst>
          </p:cNvPr>
          <p:cNvCxnSpPr>
            <a:cxnSpLocks/>
          </p:cNvCxnSpPr>
          <p:nvPr/>
        </p:nvCxnSpPr>
        <p:spPr>
          <a:xfrm>
            <a:off x="0" y="1583334"/>
            <a:ext cx="12192000" cy="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75BE296-B46B-434E-A1D9-2E48D0B31C50}"/>
              </a:ext>
            </a:extLst>
          </p:cNvPr>
          <p:cNvSpPr txBox="1">
            <a:spLocks/>
          </p:cNvSpPr>
          <p:nvPr/>
        </p:nvSpPr>
        <p:spPr>
          <a:xfrm>
            <a:off x="495300" y="365125"/>
            <a:ext cx="11201400" cy="91122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DATA AND STATS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B91B9-D5D4-4332-9EA1-202B0540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1424" y="6440467"/>
            <a:ext cx="307976" cy="187367"/>
          </a:xfrm>
        </p:spPr>
        <p:txBody>
          <a:bodyPr/>
          <a:lstStyle/>
          <a:p>
            <a:pPr algn="ctr"/>
            <a:fld id="{FBE902A6-811E-4D5D-9138-5E911A3936B7}" type="slidenum">
              <a:rPr lang="en-US" smtClean="0"/>
              <a:pPr algn="ctr"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66525E-FDC2-4DBC-BCDC-70E91246A350}"/>
              </a:ext>
            </a:extLst>
          </p:cNvPr>
          <p:cNvSpPr/>
          <p:nvPr/>
        </p:nvSpPr>
        <p:spPr>
          <a:xfrm>
            <a:off x="8293045" y="2060401"/>
            <a:ext cx="3195593" cy="3231650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C47142-655F-48BB-ACEF-8A64E88731D4}"/>
              </a:ext>
            </a:extLst>
          </p:cNvPr>
          <p:cNvSpPr/>
          <p:nvPr/>
        </p:nvSpPr>
        <p:spPr>
          <a:xfrm>
            <a:off x="559044" y="2060401"/>
            <a:ext cx="3195593" cy="3231650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4988AB-05EE-4116-87A9-C4319DEDD61A}"/>
              </a:ext>
            </a:extLst>
          </p:cNvPr>
          <p:cNvGrpSpPr/>
          <p:nvPr/>
        </p:nvGrpSpPr>
        <p:grpSpPr>
          <a:xfrm>
            <a:off x="495300" y="2163096"/>
            <a:ext cx="3259338" cy="3505270"/>
            <a:chOff x="495300" y="2163096"/>
            <a:chExt cx="3259338" cy="3505270"/>
          </a:xfrm>
        </p:grpSpPr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55E4A231-923D-4473-B18A-F864645BEB9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57788238"/>
                </p:ext>
              </p:extLst>
            </p:nvPr>
          </p:nvGraphicFramePr>
          <p:xfrm>
            <a:off x="559044" y="2163096"/>
            <a:ext cx="3131847" cy="31115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B1CA85-4362-4F1E-883E-59981BFB6DA8}"/>
                </a:ext>
              </a:extLst>
            </p:cNvPr>
            <p:cNvSpPr txBox="1"/>
            <p:nvPr/>
          </p:nvSpPr>
          <p:spPr>
            <a:xfrm>
              <a:off x="495300" y="5452922"/>
              <a:ext cx="325933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E63A38-81A9-4432-908E-19C22BD2AA7F}"/>
              </a:ext>
            </a:extLst>
          </p:cNvPr>
          <p:cNvGrpSpPr/>
          <p:nvPr/>
        </p:nvGrpSpPr>
        <p:grpSpPr>
          <a:xfrm>
            <a:off x="1751751" y="1210118"/>
            <a:ext cx="746432" cy="746432"/>
            <a:chOff x="560274" y="1210118"/>
            <a:chExt cx="746432" cy="74643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C7B293C-F2BE-4CEC-B33D-8CAD816054D1}"/>
                </a:ext>
              </a:extLst>
            </p:cNvPr>
            <p:cNvSpPr/>
            <p:nvPr/>
          </p:nvSpPr>
          <p:spPr>
            <a:xfrm>
              <a:off x="560274" y="1210118"/>
              <a:ext cx="746432" cy="746432"/>
            </a:xfrm>
            <a:prstGeom prst="ellipse">
              <a:avLst/>
            </a:prstGeom>
            <a:solidFill>
              <a:srgbClr val="0D4268"/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6F7199A-F25D-4714-BACD-D56AEABA30F3}"/>
                </a:ext>
              </a:extLst>
            </p:cNvPr>
            <p:cNvGrpSpPr/>
            <p:nvPr/>
          </p:nvGrpSpPr>
          <p:grpSpPr>
            <a:xfrm>
              <a:off x="752971" y="1480780"/>
              <a:ext cx="361038" cy="205107"/>
              <a:chOff x="3283332" y="3275035"/>
              <a:chExt cx="479215" cy="272245"/>
            </a:xfrm>
          </p:grpSpPr>
          <p:sp>
            <p:nvSpPr>
              <p:cNvPr id="13" name="Freeform 11">
                <a:extLst>
                  <a:ext uri="{FF2B5EF4-FFF2-40B4-BE49-F238E27FC236}">
                    <a16:creationId xmlns:a16="http://schemas.microsoft.com/office/drawing/2014/main" id="{D127D14E-2484-423F-BBD1-CEC03586F4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83332" y="3275035"/>
                <a:ext cx="479215" cy="272245"/>
              </a:xfrm>
              <a:custGeom>
                <a:avLst/>
                <a:gdLst>
                  <a:gd name="T0" fmla="*/ 2004 w 2048"/>
                  <a:gd name="T1" fmla="*/ 0 h 1162"/>
                  <a:gd name="T2" fmla="*/ 44 w 2048"/>
                  <a:gd name="T3" fmla="*/ 0 h 1162"/>
                  <a:gd name="T4" fmla="*/ 0 w 2048"/>
                  <a:gd name="T5" fmla="*/ 44 h 1162"/>
                  <a:gd name="T6" fmla="*/ 0 w 2048"/>
                  <a:gd name="T7" fmla="*/ 1118 h 1162"/>
                  <a:gd name="T8" fmla="*/ 44 w 2048"/>
                  <a:gd name="T9" fmla="*/ 1162 h 1162"/>
                  <a:gd name="T10" fmla="*/ 2004 w 2048"/>
                  <a:gd name="T11" fmla="*/ 1162 h 1162"/>
                  <a:gd name="T12" fmla="*/ 2048 w 2048"/>
                  <a:gd name="T13" fmla="*/ 1118 h 1162"/>
                  <a:gd name="T14" fmla="*/ 2048 w 2048"/>
                  <a:gd name="T15" fmla="*/ 44 h 1162"/>
                  <a:gd name="T16" fmla="*/ 2004 w 2048"/>
                  <a:gd name="T17" fmla="*/ 0 h 1162"/>
                  <a:gd name="T18" fmla="*/ 88 w 2048"/>
                  <a:gd name="T19" fmla="*/ 88 h 1162"/>
                  <a:gd name="T20" fmla="*/ 312 w 2048"/>
                  <a:gd name="T21" fmla="*/ 88 h 1162"/>
                  <a:gd name="T22" fmla="*/ 88 w 2048"/>
                  <a:gd name="T23" fmla="*/ 311 h 1162"/>
                  <a:gd name="T24" fmla="*/ 88 w 2048"/>
                  <a:gd name="T25" fmla="*/ 88 h 1162"/>
                  <a:gd name="T26" fmla="*/ 88 w 2048"/>
                  <a:gd name="T27" fmla="*/ 1074 h 1162"/>
                  <a:gd name="T28" fmla="*/ 88 w 2048"/>
                  <a:gd name="T29" fmla="*/ 851 h 1162"/>
                  <a:gd name="T30" fmla="*/ 312 w 2048"/>
                  <a:gd name="T31" fmla="*/ 1074 h 1162"/>
                  <a:gd name="T32" fmla="*/ 88 w 2048"/>
                  <a:gd name="T33" fmla="*/ 1074 h 1162"/>
                  <a:gd name="T34" fmla="*/ 1960 w 2048"/>
                  <a:gd name="T35" fmla="*/ 1074 h 1162"/>
                  <a:gd name="T36" fmla="*/ 1736 w 2048"/>
                  <a:gd name="T37" fmla="*/ 1074 h 1162"/>
                  <a:gd name="T38" fmla="*/ 1960 w 2048"/>
                  <a:gd name="T39" fmla="*/ 851 h 1162"/>
                  <a:gd name="T40" fmla="*/ 1960 w 2048"/>
                  <a:gd name="T41" fmla="*/ 1074 h 1162"/>
                  <a:gd name="T42" fmla="*/ 1960 w 2048"/>
                  <a:gd name="T43" fmla="*/ 762 h 1162"/>
                  <a:gd name="T44" fmla="*/ 1648 w 2048"/>
                  <a:gd name="T45" fmla="*/ 1074 h 1162"/>
                  <a:gd name="T46" fmla="*/ 400 w 2048"/>
                  <a:gd name="T47" fmla="*/ 1074 h 1162"/>
                  <a:gd name="T48" fmla="*/ 88 w 2048"/>
                  <a:gd name="T49" fmla="*/ 762 h 1162"/>
                  <a:gd name="T50" fmla="*/ 88 w 2048"/>
                  <a:gd name="T51" fmla="*/ 400 h 1162"/>
                  <a:gd name="T52" fmla="*/ 400 w 2048"/>
                  <a:gd name="T53" fmla="*/ 88 h 1162"/>
                  <a:gd name="T54" fmla="*/ 1648 w 2048"/>
                  <a:gd name="T55" fmla="*/ 88 h 1162"/>
                  <a:gd name="T56" fmla="*/ 1960 w 2048"/>
                  <a:gd name="T57" fmla="*/ 400 h 1162"/>
                  <a:gd name="T58" fmla="*/ 1960 w 2048"/>
                  <a:gd name="T59" fmla="*/ 762 h 1162"/>
                  <a:gd name="T60" fmla="*/ 1960 w 2048"/>
                  <a:gd name="T61" fmla="*/ 311 h 1162"/>
                  <a:gd name="T62" fmla="*/ 1736 w 2048"/>
                  <a:gd name="T63" fmla="*/ 88 h 1162"/>
                  <a:gd name="T64" fmla="*/ 1960 w 2048"/>
                  <a:gd name="T65" fmla="*/ 88 h 1162"/>
                  <a:gd name="T66" fmla="*/ 1960 w 2048"/>
                  <a:gd name="T67" fmla="*/ 311 h 1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48" h="1162">
                    <a:moveTo>
                      <a:pt x="2004" y="0"/>
                    </a:moveTo>
                    <a:cubicBezTo>
                      <a:pt x="44" y="0"/>
                      <a:pt x="44" y="0"/>
                      <a:pt x="44" y="0"/>
                    </a:cubicBezTo>
                    <a:cubicBezTo>
                      <a:pt x="20" y="0"/>
                      <a:pt x="0" y="19"/>
                      <a:pt x="0" y="44"/>
                    </a:cubicBezTo>
                    <a:cubicBezTo>
                      <a:pt x="0" y="1118"/>
                      <a:pt x="0" y="1118"/>
                      <a:pt x="0" y="1118"/>
                    </a:cubicBezTo>
                    <a:cubicBezTo>
                      <a:pt x="0" y="1143"/>
                      <a:pt x="20" y="1162"/>
                      <a:pt x="44" y="1162"/>
                    </a:cubicBezTo>
                    <a:cubicBezTo>
                      <a:pt x="2004" y="1162"/>
                      <a:pt x="2004" y="1162"/>
                      <a:pt x="2004" y="1162"/>
                    </a:cubicBezTo>
                    <a:cubicBezTo>
                      <a:pt x="2028" y="1162"/>
                      <a:pt x="2048" y="1143"/>
                      <a:pt x="2048" y="1118"/>
                    </a:cubicBezTo>
                    <a:cubicBezTo>
                      <a:pt x="2048" y="44"/>
                      <a:pt x="2048" y="44"/>
                      <a:pt x="2048" y="44"/>
                    </a:cubicBezTo>
                    <a:cubicBezTo>
                      <a:pt x="2048" y="19"/>
                      <a:pt x="2028" y="0"/>
                      <a:pt x="2004" y="0"/>
                    </a:cubicBezTo>
                    <a:close/>
                    <a:moveTo>
                      <a:pt x="88" y="88"/>
                    </a:moveTo>
                    <a:cubicBezTo>
                      <a:pt x="312" y="88"/>
                      <a:pt x="312" y="88"/>
                      <a:pt x="312" y="88"/>
                    </a:cubicBezTo>
                    <a:cubicBezTo>
                      <a:pt x="293" y="202"/>
                      <a:pt x="202" y="292"/>
                      <a:pt x="88" y="311"/>
                    </a:cubicBezTo>
                    <a:lnTo>
                      <a:pt x="88" y="88"/>
                    </a:lnTo>
                    <a:close/>
                    <a:moveTo>
                      <a:pt x="88" y="1074"/>
                    </a:moveTo>
                    <a:cubicBezTo>
                      <a:pt x="88" y="851"/>
                      <a:pt x="88" y="851"/>
                      <a:pt x="88" y="851"/>
                    </a:cubicBezTo>
                    <a:cubicBezTo>
                      <a:pt x="202" y="870"/>
                      <a:pt x="293" y="960"/>
                      <a:pt x="312" y="1074"/>
                    </a:cubicBezTo>
                    <a:lnTo>
                      <a:pt x="88" y="1074"/>
                    </a:lnTo>
                    <a:close/>
                    <a:moveTo>
                      <a:pt x="1960" y="1074"/>
                    </a:moveTo>
                    <a:cubicBezTo>
                      <a:pt x="1736" y="1074"/>
                      <a:pt x="1736" y="1074"/>
                      <a:pt x="1736" y="1074"/>
                    </a:cubicBezTo>
                    <a:cubicBezTo>
                      <a:pt x="1755" y="960"/>
                      <a:pt x="1846" y="870"/>
                      <a:pt x="1960" y="851"/>
                    </a:cubicBezTo>
                    <a:lnTo>
                      <a:pt x="1960" y="1074"/>
                    </a:lnTo>
                    <a:close/>
                    <a:moveTo>
                      <a:pt x="1960" y="762"/>
                    </a:moveTo>
                    <a:cubicBezTo>
                      <a:pt x="1797" y="782"/>
                      <a:pt x="1668" y="911"/>
                      <a:pt x="1648" y="1074"/>
                    </a:cubicBezTo>
                    <a:cubicBezTo>
                      <a:pt x="400" y="1074"/>
                      <a:pt x="400" y="1074"/>
                      <a:pt x="400" y="1074"/>
                    </a:cubicBezTo>
                    <a:cubicBezTo>
                      <a:pt x="380" y="911"/>
                      <a:pt x="251" y="782"/>
                      <a:pt x="88" y="762"/>
                    </a:cubicBezTo>
                    <a:cubicBezTo>
                      <a:pt x="88" y="400"/>
                      <a:pt x="88" y="400"/>
                      <a:pt x="88" y="400"/>
                    </a:cubicBezTo>
                    <a:cubicBezTo>
                      <a:pt x="251" y="380"/>
                      <a:pt x="380" y="251"/>
                      <a:pt x="400" y="88"/>
                    </a:cubicBezTo>
                    <a:cubicBezTo>
                      <a:pt x="1648" y="88"/>
                      <a:pt x="1648" y="88"/>
                      <a:pt x="1648" y="88"/>
                    </a:cubicBezTo>
                    <a:cubicBezTo>
                      <a:pt x="1668" y="251"/>
                      <a:pt x="1797" y="380"/>
                      <a:pt x="1960" y="400"/>
                    </a:cubicBezTo>
                    <a:cubicBezTo>
                      <a:pt x="1960" y="762"/>
                      <a:pt x="1960" y="762"/>
                      <a:pt x="1960" y="762"/>
                    </a:cubicBezTo>
                    <a:close/>
                    <a:moveTo>
                      <a:pt x="1960" y="311"/>
                    </a:moveTo>
                    <a:cubicBezTo>
                      <a:pt x="1846" y="292"/>
                      <a:pt x="1755" y="202"/>
                      <a:pt x="1736" y="88"/>
                    </a:cubicBezTo>
                    <a:cubicBezTo>
                      <a:pt x="1960" y="88"/>
                      <a:pt x="1960" y="88"/>
                      <a:pt x="1960" y="88"/>
                    </a:cubicBezTo>
                    <a:lnTo>
                      <a:pt x="1960" y="3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9A3D5DA6-318A-4A56-8127-BB20DDCD76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81245" y="3337126"/>
                <a:ext cx="282594" cy="148859"/>
              </a:xfrm>
              <a:custGeom>
                <a:avLst/>
                <a:gdLst>
                  <a:gd name="T0" fmla="*/ 1169 w 1208"/>
                  <a:gd name="T1" fmla="*/ 127 h 634"/>
                  <a:gd name="T2" fmla="*/ 1081 w 1208"/>
                  <a:gd name="T3" fmla="*/ 39 h 634"/>
                  <a:gd name="T4" fmla="*/ 1041 w 1208"/>
                  <a:gd name="T5" fmla="*/ 0 h 634"/>
                  <a:gd name="T6" fmla="*/ 167 w 1208"/>
                  <a:gd name="T7" fmla="*/ 0 h 634"/>
                  <a:gd name="T8" fmla="*/ 127 w 1208"/>
                  <a:gd name="T9" fmla="*/ 39 h 634"/>
                  <a:gd name="T10" fmla="*/ 39 w 1208"/>
                  <a:gd name="T11" fmla="*/ 127 h 634"/>
                  <a:gd name="T12" fmla="*/ 0 w 1208"/>
                  <a:gd name="T13" fmla="*/ 167 h 634"/>
                  <a:gd name="T14" fmla="*/ 0 w 1208"/>
                  <a:gd name="T15" fmla="*/ 467 h 634"/>
                  <a:gd name="T16" fmla="*/ 39 w 1208"/>
                  <a:gd name="T17" fmla="*/ 507 h 634"/>
                  <a:gd name="T18" fmla="*/ 127 w 1208"/>
                  <a:gd name="T19" fmla="*/ 595 h 634"/>
                  <a:gd name="T20" fmla="*/ 167 w 1208"/>
                  <a:gd name="T21" fmla="*/ 634 h 634"/>
                  <a:gd name="T22" fmla="*/ 1041 w 1208"/>
                  <a:gd name="T23" fmla="*/ 634 h 634"/>
                  <a:gd name="T24" fmla="*/ 1081 w 1208"/>
                  <a:gd name="T25" fmla="*/ 595 h 634"/>
                  <a:gd name="T26" fmla="*/ 1169 w 1208"/>
                  <a:gd name="T27" fmla="*/ 507 h 634"/>
                  <a:gd name="T28" fmla="*/ 1208 w 1208"/>
                  <a:gd name="T29" fmla="*/ 467 h 634"/>
                  <a:gd name="T30" fmla="*/ 1208 w 1208"/>
                  <a:gd name="T31" fmla="*/ 167 h 634"/>
                  <a:gd name="T32" fmla="*/ 1169 w 1208"/>
                  <a:gd name="T33" fmla="*/ 127 h 634"/>
                  <a:gd name="T34" fmla="*/ 1129 w 1208"/>
                  <a:gd name="T35" fmla="*/ 432 h 634"/>
                  <a:gd name="T36" fmla="*/ 1006 w 1208"/>
                  <a:gd name="T37" fmla="*/ 555 h 634"/>
                  <a:gd name="T38" fmla="*/ 202 w 1208"/>
                  <a:gd name="T39" fmla="*/ 555 h 634"/>
                  <a:gd name="T40" fmla="*/ 79 w 1208"/>
                  <a:gd name="T41" fmla="*/ 432 h 634"/>
                  <a:gd name="T42" fmla="*/ 79 w 1208"/>
                  <a:gd name="T43" fmla="*/ 202 h 634"/>
                  <a:gd name="T44" fmla="*/ 202 w 1208"/>
                  <a:gd name="T45" fmla="*/ 79 h 634"/>
                  <a:gd name="T46" fmla="*/ 1006 w 1208"/>
                  <a:gd name="T47" fmla="*/ 79 h 634"/>
                  <a:gd name="T48" fmla="*/ 1129 w 1208"/>
                  <a:gd name="T49" fmla="*/ 202 h 634"/>
                  <a:gd name="T50" fmla="*/ 1129 w 1208"/>
                  <a:gd name="T51" fmla="*/ 432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08" h="634">
                    <a:moveTo>
                      <a:pt x="1169" y="127"/>
                    </a:moveTo>
                    <a:cubicBezTo>
                      <a:pt x="1120" y="127"/>
                      <a:pt x="1081" y="88"/>
                      <a:pt x="1081" y="39"/>
                    </a:cubicBezTo>
                    <a:cubicBezTo>
                      <a:pt x="1081" y="17"/>
                      <a:pt x="1063" y="0"/>
                      <a:pt x="1041" y="0"/>
                    </a:cubicBezTo>
                    <a:cubicBezTo>
                      <a:pt x="167" y="0"/>
                      <a:pt x="167" y="0"/>
                      <a:pt x="167" y="0"/>
                    </a:cubicBezTo>
                    <a:cubicBezTo>
                      <a:pt x="145" y="0"/>
                      <a:pt x="127" y="17"/>
                      <a:pt x="127" y="39"/>
                    </a:cubicBezTo>
                    <a:cubicBezTo>
                      <a:pt x="127" y="88"/>
                      <a:pt x="88" y="127"/>
                      <a:pt x="39" y="127"/>
                    </a:cubicBezTo>
                    <a:cubicBezTo>
                      <a:pt x="17" y="127"/>
                      <a:pt x="0" y="145"/>
                      <a:pt x="0" y="1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489"/>
                      <a:pt x="17" y="507"/>
                      <a:pt x="39" y="507"/>
                    </a:cubicBezTo>
                    <a:cubicBezTo>
                      <a:pt x="88" y="507"/>
                      <a:pt x="127" y="546"/>
                      <a:pt x="127" y="595"/>
                    </a:cubicBezTo>
                    <a:cubicBezTo>
                      <a:pt x="127" y="617"/>
                      <a:pt x="145" y="634"/>
                      <a:pt x="167" y="634"/>
                    </a:cubicBezTo>
                    <a:cubicBezTo>
                      <a:pt x="1041" y="634"/>
                      <a:pt x="1041" y="634"/>
                      <a:pt x="1041" y="634"/>
                    </a:cubicBezTo>
                    <a:cubicBezTo>
                      <a:pt x="1063" y="634"/>
                      <a:pt x="1081" y="617"/>
                      <a:pt x="1081" y="595"/>
                    </a:cubicBezTo>
                    <a:cubicBezTo>
                      <a:pt x="1081" y="546"/>
                      <a:pt x="1120" y="507"/>
                      <a:pt x="1169" y="507"/>
                    </a:cubicBezTo>
                    <a:cubicBezTo>
                      <a:pt x="1191" y="507"/>
                      <a:pt x="1208" y="489"/>
                      <a:pt x="1208" y="467"/>
                    </a:cubicBezTo>
                    <a:cubicBezTo>
                      <a:pt x="1208" y="167"/>
                      <a:pt x="1208" y="167"/>
                      <a:pt x="1208" y="167"/>
                    </a:cubicBezTo>
                    <a:cubicBezTo>
                      <a:pt x="1208" y="145"/>
                      <a:pt x="1191" y="127"/>
                      <a:pt x="1169" y="127"/>
                    </a:cubicBezTo>
                    <a:close/>
                    <a:moveTo>
                      <a:pt x="1129" y="432"/>
                    </a:moveTo>
                    <a:cubicBezTo>
                      <a:pt x="1069" y="447"/>
                      <a:pt x="1021" y="495"/>
                      <a:pt x="1006" y="555"/>
                    </a:cubicBezTo>
                    <a:cubicBezTo>
                      <a:pt x="202" y="555"/>
                      <a:pt x="202" y="555"/>
                      <a:pt x="202" y="555"/>
                    </a:cubicBezTo>
                    <a:cubicBezTo>
                      <a:pt x="187" y="495"/>
                      <a:pt x="139" y="447"/>
                      <a:pt x="79" y="432"/>
                    </a:cubicBezTo>
                    <a:cubicBezTo>
                      <a:pt x="79" y="202"/>
                      <a:pt x="79" y="202"/>
                      <a:pt x="79" y="202"/>
                    </a:cubicBezTo>
                    <a:cubicBezTo>
                      <a:pt x="139" y="187"/>
                      <a:pt x="187" y="139"/>
                      <a:pt x="202" y="79"/>
                    </a:cubicBezTo>
                    <a:cubicBezTo>
                      <a:pt x="1006" y="79"/>
                      <a:pt x="1006" y="79"/>
                      <a:pt x="1006" y="79"/>
                    </a:cubicBezTo>
                    <a:cubicBezTo>
                      <a:pt x="1021" y="139"/>
                      <a:pt x="1069" y="187"/>
                      <a:pt x="1129" y="202"/>
                    </a:cubicBezTo>
                    <a:cubicBezTo>
                      <a:pt x="1129" y="432"/>
                      <a:pt x="1129" y="432"/>
                      <a:pt x="1129" y="4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3459E6FD-186C-4D92-889C-D82E3CE656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4829" y="3368967"/>
                <a:ext cx="32638" cy="85176"/>
              </a:xfrm>
              <a:custGeom>
                <a:avLst/>
                <a:gdLst>
                  <a:gd name="T0" fmla="*/ 99 w 139"/>
                  <a:gd name="T1" fmla="*/ 0 h 364"/>
                  <a:gd name="T2" fmla="*/ 39 w 139"/>
                  <a:gd name="T3" fmla="*/ 0 h 364"/>
                  <a:gd name="T4" fmla="*/ 0 w 139"/>
                  <a:gd name="T5" fmla="*/ 40 h 364"/>
                  <a:gd name="T6" fmla="*/ 39 w 139"/>
                  <a:gd name="T7" fmla="*/ 79 h 364"/>
                  <a:gd name="T8" fmla="*/ 59 w 139"/>
                  <a:gd name="T9" fmla="*/ 79 h 364"/>
                  <a:gd name="T10" fmla="*/ 59 w 139"/>
                  <a:gd name="T11" fmla="*/ 324 h 364"/>
                  <a:gd name="T12" fmla="*/ 99 w 139"/>
                  <a:gd name="T13" fmla="*/ 364 h 364"/>
                  <a:gd name="T14" fmla="*/ 139 w 139"/>
                  <a:gd name="T15" fmla="*/ 324 h 364"/>
                  <a:gd name="T16" fmla="*/ 139 w 139"/>
                  <a:gd name="T17" fmla="*/ 40 h 364"/>
                  <a:gd name="T18" fmla="*/ 99 w 139"/>
                  <a:gd name="T1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9" h="364">
                    <a:moveTo>
                      <a:pt x="99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62"/>
                      <a:pt x="18" y="79"/>
                      <a:pt x="39" y="79"/>
                    </a:cubicBezTo>
                    <a:cubicBezTo>
                      <a:pt x="59" y="79"/>
                      <a:pt x="59" y="79"/>
                      <a:pt x="59" y="79"/>
                    </a:cubicBezTo>
                    <a:cubicBezTo>
                      <a:pt x="59" y="324"/>
                      <a:pt x="59" y="324"/>
                      <a:pt x="59" y="324"/>
                    </a:cubicBezTo>
                    <a:cubicBezTo>
                      <a:pt x="59" y="346"/>
                      <a:pt x="77" y="364"/>
                      <a:pt x="99" y="364"/>
                    </a:cubicBezTo>
                    <a:cubicBezTo>
                      <a:pt x="121" y="364"/>
                      <a:pt x="139" y="346"/>
                      <a:pt x="139" y="324"/>
                    </a:cubicBezTo>
                    <a:cubicBezTo>
                      <a:pt x="139" y="40"/>
                      <a:pt x="139" y="40"/>
                      <a:pt x="139" y="40"/>
                    </a:cubicBezTo>
                    <a:cubicBezTo>
                      <a:pt x="139" y="18"/>
                      <a:pt x="121" y="0"/>
                      <a:pt x="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4">
                <a:extLst>
                  <a:ext uri="{FF2B5EF4-FFF2-40B4-BE49-F238E27FC236}">
                    <a16:creationId xmlns:a16="http://schemas.microsoft.com/office/drawing/2014/main" id="{FAED4316-93A2-4421-8347-139FC0C40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8959" y="3368967"/>
                <a:ext cx="61295" cy="85176"/>
              </a:xfrm>
              <a:custGeom>
                <a:avLst/>
                <a:gdLst>
                  <a:gd name="T0" fmla="*/ 222 w 262"/>
                  <a:gd name="T1" fmla="*/ 0 h 364"/>
                  <a:gd name="T2" fmla="*/ 40 w 262"/>
                  <a:gd name="T3" fmla="*/ 0 h 364"/>
                  <a:gd name="T4" fmla="*/ 0 w 262"/>
                  <a:gd name="T5" fmla="*/ 40 h 364"/>
                  <a:gd name="T6" fmla="*/ 0 w 262"/>
                  <a:gd name="T7" fmla="*/ 324 h 364"/>
                  <a:gd name="T8" fmla="*/ 40 w 262"/>
                  <a:gd name="T9" fmla="*/ 364 h 364"/>
                  <a:gd name="T10" fmla="*/ 222 w 262"/>
                  <a:gd name="T11" fmla="*/ 364 h 364"/>
                  <a:gd name="T12" fmla="*/ 262 w 262"/>
                  <a:gd name="T13" fmla="*/ 324 h 364"/>
                  <a:gd name="T14" fmla="*/ 262 w 262"/>
                  <a:gd name="T15" fmla="*/ 40 h 364"/>
                  <a:gd name="T16" fmla="*/ 222 w 262"/>
                  <a:gd name="T17" fmla="*/ 0 h 364"/>
                  <a:gd name="T18" fmla="*/ 183 w 262"/>
                  <a:gd name="T19" fmla="*/ 285 h 364"/>
                  <a:gd name="T20" fmla="*/ 80 w 262"/>
                  <a:gd name="T21" fmla="*/ 285 h 364"/>
                  <a:gd name="T22" fmla="*/ 80 w 262"/>
                  <a:gd name="T23" fmla="*/ 79 h 364"/>
                  <a:gd name="T24" fmla="*/ 183 w 262"/>
                  <a:gd name="T25" fmla="*/ 79 h 364"/>
                  <a:gd name="T26" fmla="*/ 183 w 262"/>
                  <a:gd name="T27" fmla="*/ 285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2" h="364">
                    <a:moveTo>
                      <a:pt x="222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324"/>
                      <a:pt x="0" y="324"/>
                      <a:pt x="0" y="324"/>
                    </a:cubicBezTo>
                    <a:cubicBezTo>
                      <a:pt x="0" y="346"/>
                      <a:pt x="18" y="364"/>
                      <a:pt x="40" y="364"/>
                    </a:cubicBezTo>
                    <a:cubicBezTo>
                      <a:pt x="222" y="364"/>
                      <a:pt x="222" y="364"/>
                      <a:pt x="222" y="364"/>
                    </a:cubicBezTo>
                    <a:cubicBezTo>
                      <a:pt x="244" y="364"/>
                      <a:pt x="262" y="346"/>
                      <a:pt x="262" y="324"/>
                    </a:cubicBezTo>
                    <a:cubicBezTo>
                      <a:pt x="262" y="40"/>
                      <a:pt x="262" y="40"/>
                      <a:pt x="262" y="40"/>
                    </a:cubicBezTo>
                    <a:cubicBezTo>
                      <a:pt x="262" y="18"/>
                      <a:pt x="244" y="0"/>
                      <a:pt x="222" y="0"/>
                    </a:cubicBezTo>
                    <a:close/>
                    <a:moveTo>
                      <a:pt x="183" y="285"/>
                    </a:moveTo>
                    <a:cubicBezTo>
                      <a:pt x="80" y="285"/>
                      <a:pt x="80" y="285"/>
                      <a:pt x="80" y="28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183" y="79"/>
                      <a:pt x="183" y="79"/>
                      <a:pt x="183" y="79"/>
                    </a:cubicBezTo>
                    <a:lnTo>
                      <a:pt x="183" y="2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58D769B-8036-45C0-87FB-8D291EAD480C}"/>
              </a:ext>
            </a:extLst>
          </p:cNvPr>
          <p:cNvSpPr/>
          <p:nvPr/>
        </p:nvSpPr>
        <p:spPr>
          <a:xfrm>
            <a:off x="4412688" y="2060401"/>
            <a:ext cx="3195593" cy="3231650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BB070211-6BCA-4F41-B40B-2E0796FEC8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028727"/>
              </p:ext>
            </p:extLst>
          </p:nvPr>
        </p:nvGraphicFramePr>
        <p:xfrm>
          <a:off x="4530077" y="2163096"/>
          <a:ext cx="3131847" cy="3111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23F5BBD0-2289-4F83-AB1E-0F5C966712D4}"/>
              </a:ext>
            </a:extLst>
          </p:cNvPr>
          <p:cNvGrpSpPr/>
          <p:nvPr/>
        </p:nvGrpSpPr>
        <p:grpSpPr>
          <a:xfrm>
            <a:off x="5722784" y="1210118"/>
            <a:ext cx="746432" cy="746432"/>
            <a:chOff x="4410109" y="1210118"/>
            <a:chExt cx="746432" cy="74643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CB57403-9465-448A-BEAD-D9B497EF2650}"/>
                </a:ext>
              </a:extLst>
            </p:cNvPr>
            <p:cNvSpPr/>
            <p:nvPr/>
          </p:nvSpPr>
          <p:spPr>
            <a:xfrm>
              <a:off x="4410109" y="1210118"/>
              <a:ext cx="746432" cy="746432"/>
            </a:xfrm>
            <a:prstGeom prst="ellipse">
              <a:avLst/>
            </a:prstGeom>
            <a:solidFill>
              <a:srgbClr val="197BC5"/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2EACAA83-0F17-43D3-B5D2-BB376E55C9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1175" y="1422535"/>
              <a:ext cx="244300" cy="321597"/>
            </a:xfrm>
            <a:custGeom>
              <a:avLst/>
              <a:gdLst>
                <a:gd name="T0" fmla="*/ 980 w 1559"/>
                <a:gd name="T1" fmla="*/ 1084 h 2048"/>
                <a:gd name="T2" fmla="*/ 1202 w 1559"/>
                <a:gd name="T3" fmla="*/ 678 h 2048"/>
                <a:gd name="T4" fmla="*/ 1252 w 1559"/>
                <a:gd name="T5" fmla="*/ 469 h 2048"/>
                <a:gd name="T6" fmla="*/ 637 w 1559"/>
                <a:gd name="T7" fmla="*/ 43 h 2048"/>
                <a:gd name="T8" fmla="*/ 348 w 1559"/>
                <a:gd name="T9" fmla="*/ 260 h 2048"/>
                <a:gd name="T10" fmla="*/ 346 w 1559"/>
                <a:gd name="T11" fmla="*/ 666 h 2048"/>
                <a:gd name="T12" fmla="*/ 578 w 1559"/>
                <a:gd name="T13" fmla="*/ 1084 h 2048"/>
                <a:gd name="T14" fmla="*/ 0 w 1559"/>
                <a:gd name="T15" fmla="*/ 1646 h 2048"/>
                <a:gd name="T16" fmla="*/ 46 w 1559"/>
                <a:gd name="T17" fmla="*/ 2048 h 2048"/>
                <a:gd name="T18" fmla="*/ 1107 w 1559"/>
                <a:gd name="T19" fmla="*/ 2048 h 2048"/>
                <a:gd name="T20" fmla="*/ 1559 w 1559"/>
                <a:gd name="T21" fmla="*/ 2002 h 2048"/>
                <a:gd name="T22" fmla="*/ 1253 w 1559"/>
                <a:gd name="T23" fmla="*/ 1330 h 2048"/>
                <a:gd name="T24" fmla="*/ 651 w 1559"/>
                <a:gd name="T25" fmla="*/ 134 h 2048"/>
                <a:gd name="T26" fmla="*/ 818 w 1559"/>
                <a:gd name="T27" fmla="*/ 92 h 2048"/>
                <a:gd name="T28" fmla="*/ 1160 w 1559"/>
                <a:gd name="T29" fmla="*/ 487 h 2048"/>
                <a:gd name="T30" fmla="*/ 702 w 1559"/>
                <a:gd name="T31" fmla="*/ 427 h 2048"/>
                <a:gd name="T32" fmla="*/ 622 w 1559"/>
                <a:gd name="T33" fmla="*/ 373 h 2048"/>
                <a:gd name="T34" fmla="*/ 515 w 1559"/>
                <a:gd name="T35" fmla="*/ 380 h 2048"/>
                <a:gd name="T36" fmla="*/ 599 w 1559"/>
                <a:gd name="T37" fmla="*/ 143 h 2048"/>
                <a:gd name="T38" fmla="*/ 447 w 1559"/>
                <a:gd name="T39" fmla="*/ 660 h 2048"/>
                <a:gd name="T40" fmla="*/ 595 w 1559"/>
                <a:gd name="T41" fmla="*/ 484 h 2048"/>
                <a:gd name="T42" fmla="*/ 1016 w 1559"/>
                <a:gd name="T43" fmla="*/ 519 h 2048"/>
                <a:gd name="T44" fmla="*/ 1116 w 1559"/>
                <a:gd name="T45" fmla="*/ 585 h 2048"/>
                <a:gd name="T46" fmla="*/ 558 w 1559"/>
                <a:gd name="T47" fmla="*/ 941 h 2048"/>
                <a:gd name="T48" fmla="*/ 779 w 1559"/>
                <a:gd name="T49" fmla="*/ 1149 h 2048"/>
                <a:gd name="T50" fmla="*/ 1028 w 1559"/>
                <a:gd name="T51" fmla="*/ 1347 h 2048"/>
                <a:gd name="T52" fmla="*/ 779 w 1559"/>
                <a:gd name="T53" fmla="*/ 1695 h 2048"/>
                <a:gd name="T54" fmla="*/ 530 w 1559"/>
                <a:gd name="T55" fmla="*/ 1347 h 2048"/>
                <a:gd name="T56" fmla="*/ 1466 w 1559"/>
                <a:gd name="T57" fmla="*/ 1956 h 2048"/>
                <a:gd name="T58" fmla="*/ 451 w 1559"/>
                <a:gd name="T59" fmla="*/ 1956 h 2048"/>
                <a:gd name="T60" fmla="*/ 92 w 1559"/>
                <a:gd name="T61" fmla="*/ 1646 h 2048"/>
                <a:gd name="T62" fmla="*/ 451 w 1559"/>
                <a:gd name="T63" fmla="*/ 1393 h 2048"/>
                <a:gd name="T64" fmla="*/ 779 w 1559"/>
                <a:gd name="T65" fmla="*/ 1787 h 2048"/>
                <a:gd name="T66" fmla="*/ 861 w 1559"/>
                <a:gd name="T67" fmla="*/ 1744 h 2048"/>
                <a:gd name="T68" fmla="*/ 1242 w 1559"/>
                <a:gd name="T69" fmla="*/ 1422 h 2048"/>
                <a:gd name="T70" fmla="*/ 1466 w 1559"/>
                <a:gd name="T71" fmla="*/ 1956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59" h="2048">
                  <a:moveTo>
                    <a:pt x="1253" y="1330"/>
                  </a:moveTo>
                  <a:cubicBezTo>
                    <a:pt x="1251" y="1330"/>
                    <a:pt x="1015" y="1337"/>
                    <a:pt x="980" y="1084"/>
                  </a:cubicBezTo>
                  <a:cubicBezTo>
                    <a:pt x="1019" y="1057"/>
                    <a:pt x="1055" y="1022"/>
                    <a:pt x="1087" y="979"/>
                  </a:cubicBezTo>
                  <a:cubicBezTo>
                    <a:pt x="1148" y="895"/>
                    <a:pt x="1188" y="791"/>
                    <a:pt x="1202" y="678"/>
                  </a:cubicBezTo>
                  <a:cubicBezTo>
                    <a:pt x="1207" y="674"/>
                    <a:pt x="1211" y="668"/>
                    <a:pt x="1214" y="662"/>
                  </a:cubicBezTo>
                  <a:cubicBezTo>
                    <a:pt x="1239" y="601"/>
                    <a:pt x="1252" y="536"/>
                    <a:pt x="1252" y="469"/>
                  </a:cubicBezTo>
                  <a:cubicBezTo>
                    <a:pt x="1252" y="210"/>
                    <a:pt x="1057" y="0"/>
                    <a:pt x="818" y="0"/>
                  </a:cubicBezTo>
                  <a:cubicBezTo>
                    <a:pt x="755" y="0"/>
                    <a:pt x="694" y="14"/>
                    <a:pt x="637" y="43"/>
                  </a:cubicBezTo>
                  <a:cubicBezTo>
                    <a:pt x="615" y="45"/>
                    <a:pt x="594" y="48"/>
                    <a:pt x="573" y="54"/>
                  </a:cubicBezTo>
                  <a:cubicBezTo>
                    <a:pt x="475" y="83"/>
                    <a:pt x="395" y="156"/>
                    <a:pt x="348" y="260"/>
                  </a:cubicBezTo>
                  <a:cubicBezTo>
                    <a:pt x="302" y="361"/>
                    <a:pt x="293" y="480"/>
                    <a:pt x="322" y="595"/>
                  </a:cubicBezTo>
                  <a:cubicBezTo>
                    <a:pt x="328" y="619"/>
                    <a:pt x="336" y="643"/>
                    <a:pt x="346" y="666"/>
                  </a:cubicBezTo>
                  <a:cubicBezTo>
                    <a:pt x="348" y="672"/>
                    <a:pt x="352" y="677"/>
                    <a:pt x="356" y="681"/>
                  </a:cubicBezTo>
                  <a:cubicBezTo>
                    <a:pt x="379" y="858"/>
                    <a:pt x="463" y="1004"/>
                    <a:pt x="578" y="1084"/>
                  </a:cubicBezTo>
                  <a:cubicBezTo>
                    <a:pt x="542" y="1337"/>
                    <a:pt x="307" y="1330"/>
                    <a:pt x="305" y="1330"/>
                  </a:cubicBezTo>
                  <a:cubicBezTo>
                    <a:pt x="136" y="1336"/>
                    <a:pt x="0" y="1475"/>
                    <a:pt x="0" y="1646"/>
                  </a:cubicBezTo>
                  <a:cubicBezTo>
                    <a:pt x="0" y="2002"/>
                    <a:pt x="0" y="2002"/>
                    <a:pt x="0" y="2002"/>
                  </a:cubicBezTo>
                  <a:cubicBezTo>
                    <a:pt x="0" y="2027"/>
                    <a:pt x="20" y="2048"/>
                    <a:pt x="46" y="2048"/>
                  </a:cubicBezTo>
                  <a:cubicBezTo>
                    <a:pt x="451" y="2048"/>
                    <a:pt x="451" y="2048"/>
                    <a:pt x="451" y="2048"/>
                  </a:cubicBezTo>
                  <a:cubicBezTo>
                    <a:pt x="1107" y="2048"/>
                    <a:pt x="1107" y="2048"/>
                    <a:pt x="1107" y="2048"/>
                  </a:cubicBezTo>
                  <a:cubicBezTo>
                    <a:pt x="1512" y="2048"/>
                    <a:pt x="1512" y="2048"/>
                    <a:pt x="1512" y="2048"/>
                  </a:cubicBezTo>
                  <a:cubicBezTo>
                    <a:pt x="1538" y="2048"/>
                    <a:pt x="1559" y="2027"/>
                    <a:pt x="1559" y="2002"/>
                  </a:cubicBezTo>
                  <a:cubicBezTo>
                    <a:pt x="1559" y="1646"/>
                    <a:pt x="1559" y="1646"/>
                    <a:pt x="1559" y="1646"/>
                  </a:cubicBezTo>
                  <a:cubicBezTo>
                    <a:pt x="1558" y="1475"/>
                    <a:pt x="1422" y="1336"/>
                    <a:pt x="1253" y="1330"/>
                  </a:cubicBezTo>
                  <a:close/>
                  <a:moveTo>
                    <a:pt x="599" y="143"/>
                  </a:moveTo>
                  <a:cubicBezTo>
                    <a:pt x="615" y="138"/>
                    <a:pt x="633" y="135"/>
                    <a:pt x="651" y="134"/>
                  </a:cubicBezTo>
                  <a:cubicBezTo>
                    <a:pt x="658" y="134"/>
                    <a:pt x="665" y="132"/>
                    <a:pt x="671" y="129"/>
                  </a:cubicBezTo>
                  <a:cubicBezTo>
                    <a:pt x="717" y="105"/>
                    <a:pt x="767" y="92"/>
                    <a:pt x="818" y="92"/>
                  </a:cubicBezTo>
                  <a:cubicBezTo>
                    <a:pt x="1006" y="92"/>
                    <a:pt x="1160" y="261"/>
                    <a:pt x="1160" y="469"/>
                  </a:cubicBezTo>
                  <a:cubicBezTo>
                    <a:pt x="1160" y="475"/>
                    <a:pt x="1160" y="481"/>
                    <a:pt x="1160" y="487"/>
                  </a:cubicBezTo>
                  <a:cubicBezTo>
                    <a:pt x="1123" y="450"/>
                    <a:pt x="1072" y="427"/>
                    <a:pt x="1016" y="427"/>
                  </a:cubicBezTo>
                  <a:cubicBezTo>
                    <a:pt x="702" y="427"/>
                    <a:pt x="702" y="427"/>
                    <a:pt x="702" y="427"/>
                  </a:cubicBezTo>
                  <a:cubicBezTo>
                    <a:pt x="683" y="427"/>
                    <a:pt x="665" y="421"/>
                    <a:pt x="650" y="410"/>
                  </a:cubicBezTo>
                  <a:cubicBezTo>
                    <a:pt x="638" y="400"/>
                    <a:pt x="628" y="388"/>
                    <a:pt x="622" y="373"/>
                  </a:cubicBezTo>
                  <a:cubicBezTo>
                    <a:pt x="613" y="350"/>
                    <a:pt x="590" y="336"/>
                    <a:pt x="566" y="338"/>
                  </a:cubicBezTo>
                  <a:cubicBezTo>
                    <a:pt x="542" y="339"/>
                    <a:pt x="521" y="356"/>
                    <a:pt x="515" y="380"/>
                  </a:cubicBezTo>
                  <a:cubicBezTo>
                    <a:pt x="497" y="450"/>
                    <a:pt x="460" y="515"/>
                    <a:pt x="410" y="567"/>
                  </a:cubicBezTo>
                  <a:cubicBezTo>
                    <a:pt x="364" y="376"/>
                    <a:pt x="448" y="187"/>
                    <a:pt x="599" y="143"/>
                  </a:cubicBezTo>
                  <a:close/>
                  <a:moveTo>
                    <a:pt x="558" y="941"/>
                  </a:moveTo>
                  <a:cubicBezTo>
                    <a:pt x="498" y="867"/>
                    <a:pt x="459" y="768"/>
                    <a:pt x="447" y="660"/>
                  </a:cubicBezTo>
                  <a:cubicBezTo>
                    <a:pt x="505" y="608"/>
                    <a:pt x="551" y="543"/>
                    <a:pt x="581" y="472"/>
                  </a:cubicBezTo>
                  <a:cubicBezTo>
                    <a:pt x="585" y="476"/>
                    <a:pt x="590" y="480"/>
                    <a:pt x="595" y="484"/>
                  </a:cubicBezTo>
                  <a:cubicBezTo>
                    <a:pt x="626" y="507"/>
                    <a:pt x="663" y="519"/>
                    <a:pt x="702" y="519"/>
                  </a:cubicBezTo>
                  <a:cubicBezTo>
                    <a:pt x="1016" y="519"/>
                    <a:pt x="1016" y="519"/>
                    <a:pt x="1016" y="519"/>
                  </a:cubicBezTo>
                  <a:cubicBezTo>
                    <a:pt x="1060" y="519"/>
                    <a:pt x="1099" y="546"/>
                    <a:pt x="1116" y="584"/>
                  </a:cubicBezTo>
                  <a:cubicBezTo>
                    <a:pt x="1116" y="584"/>
                    <a:pt x="1116" y="585"/>
                    <a:pt x="1116" y="585"/>
                  </a:cubicBezTo>
                  <a:cubicBezTo>
                    <a:pt x="1116" y="845"/>
                    <a:pt x="965" y="1057"/>
                    <a:pt x="779" y="1057"/>
                  </a:cubicBezTo>
                  <a:cubicBezTo>
                    <a:pt x="698" y="1057"/>
                    <a:pt x="620" y="1016"/>
                    <a:pt x="558" y="941"/>
                  </a:cubicBezTo>
                  <a:close/>
                  <a:moveTo>
                    <a:pt x="664" y="1129"/>
                  </a:moveTo>
                  <a:cubicBezTo>
                    <a:pt x="701" y="1142"/>
                    <a:pt x="739" y="1149"/>
                    <a:pt x="779" y="1149"/>
                  </a:cubicBezTo>
                  <a:cubicBezTo>
                    <a:pt x="818" y="1149"/>
                    <a:pt x="857" y="1142"/>
                    <a:pt x="894" y="1129"/>
                  </a:cubicBezTo>
                  <a:cubicBezTo>
                    <a:pt x="911" y="1217"/>
                    <a:pt x="959" y="1294"/>
                    <a:pt x="1028" y="1347"/>
                  </a:cubicBezTo>
                  <a:cubicBezTo>
                    <a:pt x="786" y="1691"/>
                    <a:pt x="786" y="1691"/>
                    <a:pt x="786" y="1691"/>
                  </a:cubicBezTo>
                  <a:cubicBezTo>
                    <a:pt x="784" y="1694"/>
                    <a:pt x="782" y="1695"/>
                    <a:pt x="779" y="1695"/>
                  </a:cubicBezTo>
                  <a:cubicBezTo>
                    <a:pt x="776" y="1695"/>
                    <a:pt x="774" y="1694"/>
                    <a:pt x="773" y="1691"/>
                  </a:cubicBezTo>
                  <a:cubicBezTo>
                    <a:pt x="530" y="1347"/>
                    <a:pt x="530" y="1347"/>
                    <a:pt x="530" y="1347"/>
                  </a:cubicBezTo>
                  <a:cubicBezTo>
                    <a:pt x="599" y="1294"/>
                    <a:pt x="648" y="1217"/>
                    <a:pt x="664" y="1129"/>
                  </a:cubicBezTo>
                  <a:close/>
                  <a:moveTo>
                    <a:pt x="1466" y="1956"/>
                  </a:moveTo>
                  <a:cubicBezTo>
                    <a:pt x="1107" y="1956"/>
                    <a:pt x="1107" y="1956"/>
                    <a:pt x="1107" y="1956"/>
                  </a:cubicBezTo>
                  <a:cubicBezTo>
                    <a:pt x="451" y="1956"/>
                    <a:pt x="451" y="1956"/>
                    <a:pt x="451" y="1956"/>
                  </a:cubicBezTo>
                  <a:cubicBezTo>
                    <a:pt x="92" y="1956"/>
                    <a:pt x="92" y="1956"/>
                    <a:pt x="92" y="1956"/>
                  </a:cubicBezTo>
                  <a:cubicBezTo>
                    <a:pt x="92" y="1646"/>
                    <a:pt x="92" y="1646"/>
                    <a:pt x="92" y="1646"/>
                  </a:cubicBezTo>
                  <a:cubicBezTo>
                    <a:pt x="92" y="1522"/>
                    <a:pt x="192" y="1422"/>
                    <a:pt x="316" y="1422"/>
                  </a:cubicBezTo>
                  <a:cubicBezTo>
                    <a:pt x="318" y="1422"/>
                    <a:pt x="392" y="1420"/>
                    <a:pt x="451" y="1393"/>
                  </a:cubicBezTo>
                  <a:cubicBezTo>
                    <a:pt x="697" y="1744"/>
                    <a:pt x="697" y="1744"/>
                    <a:pt x="697" y="1744"/>
                  </a:cubicBezTo>
                  <a:cubicBezTo>
                    <a:pt x="716" y="1771"/>
                    <a:pt x="746" y="1787"/>
                    <a:pt x="779" y="1787"/>
                  </a:cubicBezTo>
                  <a:cubicBezTo>
                    <a:pt x="779" y="1787"/>
                    <a:pt x="779" y="1787"/>
                    <a:pt x="779" y="1787"/>
                  </a:cubicBezTo>
                  <a:cubicBezTo>
                    <a:pt x="812" y="1787"/>
                    <a:pt x="842" y="1771"/>
                    <a:pt x="861" y="1744"/>
                  </a:cubicBezTo>
                  <a:cubicBezTo>
                    <a:pt x="1108" y="1393"/>
                    <a:pt x="1108" y="1393"/>
                    <a:pt x="1108" y="1393"/>
                  </a:cubicBezTo>
                  <a:cubicBezTo>
                    <a:pt x="1174" y="1422"/>
                    <a:pt x="1240" y="1422"/>
                    <a:pt x="1242" y="1422"/>
                  </a:cubicBezTo>
                  <a:cubicBezTo>
                    <a:pt x="1366" y="1422"/>
                    <a:pt x="1466" y="1522"/>
                    <a:pt x="1466" y="1646"/>
                  </a:cubicBezTo>
                  <a:cubicBezTo>
                    <a:pt x="1466" y="1956"/>
                    <a:pt x="1466" y="1956"/>
                    <a:pt x="1466" y="1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B02793-4106-4503-B729-C200AF2D677F}"/>
              </a:ext>
            </a:extLst>
          </p:cNvPr>
          <p:cNvGrpSpPr/>
          <p:nvPr/>
        </p:nvGrpSpPr>
        <p:grpSpPr>
          <a:xfrm>
            <a:off x="8348955" y="2163096"/>
            <a:ext cx="3131847" cy="4151600"/>
            <a:chOff x="8348955" y="2163096"/>
            <a:chExt cx="3131847" cy="4151600"/>
          </a:xfrm>
        </p:grpSpPr>
        <p:graphicFrame>
          <p:nvGraphicFramePr>
            <p:cNvPr id="25" name="Chart 24">
              <a:extLst>
                <a:ext uri="{FF2B5EF4-FFF2-40B4-BE49-F238E27FC236}">
                  <a16:creationId xmlns:a16="http://schemas.microsoft.com/office/drawing/2014/main" id="{D6F7CEB8-F383-4DC4-AB2A-A2124C1BC78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08119603"/>
                </p:ext>
              </p:extLst>
            </p:nvPr>
          </p:nvGraphicFramePr>
          <p:xfrm>
            <a:off x="8348955" y="2163096"/>
            <a:ext cx="3131847" cy="31115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0141250-6C08-4DC8-8515-3FF800B65279}"/>
                </a:ext>
              </a:extLst>
            </p:cNvPr>
            <p:cNvSpPr txBox="1"/>
            <p:nvPr/>
          </p:nvSpPr>
          <p:spPr>
            <a:xfrm>
              <a:off x="8393270" y="5452922"/>
              <a:ext cx="3043220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are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proud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to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have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strong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reliable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Time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delivery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lv-LV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ratio</a:t>
              </a:r>
              <a:r>
                <a:rPr lang="lv-L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–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 Ariteh, we see this as a main indicator for customer satisfaction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2A5867-3A76-4076-8B00-4561898BFF3F}"/>
              </a:ext>
            </a:extLst>
          </p:cNvPr>
          <p:cNvGrpSpPr/>
          <p:nvPr/>
        </p:nvGrpSpPr>
        <p:grpSpPr>
          <a:xfrm>
            <a:off x="9541662" y="1210118"/>
            <a:ext cx="746432" cy="746432"/>
            <a:chOff x="8309247" y="1210118"/>
            <a:chExt cx="746432" cy="7464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B76FA8E-5326-41AF-85AF-9539BA15637A}"/>
                </a:ext>
              </a:extLst>
            </p:cNvPr>
            <p:cNvSpPr/>
            <p:nvPr/>
          </p:nvSpPr>
          <p:spPr>
            <a:xfrm>
              <a:off x="8309247" y="1210118"/>
              <a:ext cx="746432" cy="746432"/>
            </a:xfrm>
            <a:prstGeom prst="ellipse">
              <a:avLst/>
            </a:prstGeom>
            <a:solidFill>
              <a:srgbClr val="BABABA"/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A58367E-59D7-43F8-A03B-D0D82B2DDC07}"/>
                </a:ext>
              </a:extLst>
            </p:cNvPr>
            <p:cNvGrpSpPr/>
            <p:nvPr/>
          </p:nvGrpSpPr>
          <p:grpSpPr>
            <a:xfrm>
              <a:off x="8486334" y="1490087"/>
              <a:ext cx="392258" cy="186494"/>
              <a:chOff x="4254500" y="2100263"/>
              <a:chExt cx="1906588" cy="906463"/>
            </a:xfrm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E8AA568-4B6F-4796-A9A1-05A4CF60A2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4500" y="2100263"/>
                <a:ext cx="1906588" cy="906463"/>
              </a:xfrm>
              <a:custGeom>
                <a:avLst/>
                <a:gdLst>
                  <a:gd name="T0" fmla="*/ 1831 w 2048"/>
                  <a:gd name="T1" fmla="*/ 0 h 970"/>
                  <a:gd name="T2" fmla="*/ 1613 w 2048"/>
                  <a:gd name="T3" fmla="*/ 217 h 970"/>
                  <a:gd name="T4" fmla="*/ 1648 w 2048"/>
                  <a:gd name="T5" fmla="*/ 336 h 970"/>
                  <a:gd name="T6" fmla="*/ 1413 w 2048"/>
                  <a:gd name="T7" fmla="*/ 571 h 970"/>
                  <a:gd name="T8" fmla="*/ 1295 w 2048"/>
                  <a:gd name="T9" fmla="*/ 535 h 970"/>
                  <a:gd name="T10" fmla="*/ 1173 w 2048"/>
                  <a:gd name="T11" fmla="*/ 573 h 970"/>
                  <a:gd name="T12" fmla="*/ 935 w 2048"/>
                  <a:gd name="T13" fmla="*/ 336 h 970"/>
                  <a:gd name="T14" fmla="*/ 971 w 2048"/>
                  <a:gd name="T15" fmla="*/ 217 h 970"/>
                  <a:gd name="T16" fmla="*/ 753 w 2048"/>
                  <a:gd name="T17" fmla="*/ 0 h 970"/>
                  <a:gd name="T18" fmla="*/ 536 w 2048"/>
                  <a:gd name="T19" fmla="*/ 217 h 970"/>
                  <a:gd name="T20" fmla="*/ 571 w 2048"/>
                  <a:gd name="T21" fmla="*/ 336 h 970"/>
                  <a:gd name="T22" fmla="*/ 336 w 2048"/>
                  <a:gd name="T23" fmla="*/ 571 h 970"/>
                  <a:gd name="T24" fmla="*/ 217 w 2048"/>
                  <a:gd name="T25" fmla="*/ 535 h 970"/>
                  <a:gd name="T26" fmla="*/ 0 w 2048"/>
                  <a:gd name="T27" fmla="*/ 753 h 970"/>
                  <a:gd name="T28" fmla="*/ 217 w 2048"/>
                  <a:gd name="T29" fmla="*/ 970 h 970"/>
                  <a:gd name="T30" fmla="*/ 435 w 2048"/>
                  <a:gd name="T31" fmla="*/ 753 h 970"/>
                  <a:gd name="T32" fmla="*/ 400 w 2048"/>
                  <a:gd name="T33" fmla="*/ 634 h 970"/>
                  <a:gd name="T34" fmla="*/ 635 w 2048"/>
                  <a:gd name="T35" fmla="*/ 399 h 970"/>
                  <a:gd name="T36" fmla="*/ 753 w 2048"/>
                  <a:gd name="T37" fmla="*/ 435 h 970"/>
                  <a:gd name="T38" fmla="*/ 872 w 2048"/>
                  <a:gd name="T39" fmla="*/ 399 h 970"/>
                  <a:gd name="T40" fmla="*/ 1110 w 2048"/>
                  <a:gd name="T41" fmla="*/ 638 h 970"/>
                  <a:gd name="T42" fmla="*/ 1077 w 2048"/>
                  <a:gd name="T43" fmla="*/ 753 h 970"/>
                  <a:gd name="T44" fmla="*/ 1295 w 2048"/>
                  <a:gd name="T45" fmla="*/ 970 h 970"/>
                  <a:gd name="T46" fmla="*/ 1512 w 2048"/>
                  <a:gd name="T47" fmla="*/ 753 h 970"/>
                  <a:gd name="T48" fmla="*/ 1477 w 2048"/>
                  <a:gd name="T49" fmla="*/ 634 h 970"/>
                  <a:gd name="T50" fmla="*/ 1712 w 2048"/>
                  <a:gd name="T51" fmla="*/ 399 h 970"/>
                  <a:gd name="T52" fmla="*/ 1831 w 2048"/>
                  <a:gd name="T53" fmla="*/ 435 h 970"/>
                  <a:gd name="T54" fmla="*/ 2048 w 2048"/>
                  <a:gd name="T55" fmla="*/ 217 h 970"/>
                  <a:gd name="T56" fmla="*/ 1831 w 2048"/>
                  <a:gd name="T57" fmla="*/ 0 h 970"/>
                  <a:gd name="T58" fmla="*/ 217 w 2048"/>
                  <a:gd name="T59" fmla="*/ 880 h 970"/>
                  <a:gd name="T60" fmla="*/ 90 w 2048"/>
                  <a:gd name="T61" fmla="*/ 753 h 970"/>
                  <a:gd name="T62" fmla="*/ 217 w 2048"/>
                  <a:gd name="T63" fmla="*/ 625 h 970"/>
                  <a:gd name="T64" fmla="*/ 345 w 2048"/>
                  <a:gd name="T65" fmla="*/ 753 h 970"/>
                  <a:gd name="T66" fmla="*/ 217 w 2048"/>
                  <a:gd name="T67" fmla="*/ 880 h 970"/>
                  <a:gd name="T68" fmla="*/ 753 w 2048"/>
                  <a:gd name="T69" fmla="*/ 345 h 970"/>
                  <a:gd name="T70" fmla="*/ 626 w 2048"/>
                  <a:gd name="T71" fmla="*/ 217 h 970"/>
                  <a:gd name="T72" fmla="*/ 753 w 2048"/>
                  <a:gd name="T73" fmla="*/ 90 h 970"/>
                  <a:gd name="T74" fmla="*/ 881 w 2048"/>
                  <a:gd name="T75" fmla="*/ 217 h 970"/>
                  <a:gd name="T76" fmla="*/ 753 w 2048"/>
                  <a:gd name="T77" fmla="*/ 345 h 970"/>
                  <a:gd name="T78" fmla="*/ 1295 w 2048"/>
                  <a:gd name="T79" fmla="*/ 880 h 970"/>
                  <a:gd name="T80" fmla="*/ 1167 w 2048"/>
                  <a:gd name="T81" fmla="*/ 753 h 970"/>
                  <a:gd name="T82" fmla="*/ 1295 w 2048"/>
                  <a:gd name="T83" fmla="*/ 625 h 970"/>
                  <a:gd name="T84" fmla="*/ 1422 w 2048"/>
                  <a:gd name="T85" fmla="*/ 753 h 970"/>
                  <a:gd name="T86" fmla="*/ 1295 w 2048"/>
                  <a:gd name="T87" fmla="*/ 880 h 970"/>
                  <a:gd name="T88" fmla="*/ 1831 w 2048"/>
                  <a:gd name="T89" fmla="*/ 345 h 970"/>
                  <a:gd name="T90" fmla="*/ 1703 w 2048"/>
                  <a:gd name="T91" fmla="*/ 217 h 970"/>
                  <a:gd name="T92" fmla="*/ 1831 w 2048"/>
                  <a:gd name="T93" fmla="*/ 90 h 970"/>
                  <a:gd name="T94" fmla="*/ 1958 w 2048"/>
                  <a:gd name="T95" fmla="*/ 217 h 970"/>
                  <a:gd name="T96" fmla="*/ 1831 w 2048"/>
                  <a:gd name="T97" fmla="*/ 345 h 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48" h="970">
                    <a:moveTo>
                      <a:pt x="1831" y="0"/>
                    </a:moveTo>
                    <a:cubicBezTo>
                      <a:pt x="1711" y="0"/>
                      <a:pt x="1613" y="97"/>
                      <a:pt x="1613" y="217"/>
                    </a:cubicBezTo>
                    <a:cubicBezTo>
                      <a:pt x="1613" y="261"/>
                      <a:pt x="1626" y="302"/>
                      <a:pt x="1648" y="336"/>
                    </a:cubicBezTo>
                    <a:cubicBezTo>
                      <a:pt x="1413" y="571"/>
                      <a:pt x="1413" y="571"/>
                      <a:pt x="1413" y="571"/>
                    </a:cubicBezTo>
                    <a:cubicBezTo>
                      <a:pt x="1379" y="548"/>
                      <a:pt x="1339" y="535"/>
                      <a:pt x="1295" y="535"/>
                    </a:cubicBezTo>
                    <a:cubicBezTo>
                      <a:pt x="1250" y="535"/>
                      <a:pt x="1207" y="549"/>
                      <a:pt x="1173" y="573"/>
                    </a:cubicBezTo>
                    <a:cubicBezTo>
                      <a:pt x="935" y="336"/>
                      <a:pt x="935" y="336"/>
                      <a:pt x="935" y="336"/>
                    </a:cubicBezTo>
                    <a:cubicBezTo>
                      <a:pt x="958" y="302"/>
                      <a:pt x="971" y="261"/>
                      <a:pt x="971" y="217"/>
                    </a:cubicBezTo>
                    <a:cubicBezTo>
                      <a:pt x="971" y="97"/>
                      <a:pt x="873" y="0"/>
                      <a:pt x="753" y="0"/>
                    </a:cubicBezTo>
                    <a:cubicBezTo>
                      <a:pt x="633" y="0"/>
                      <a:pt x="536" y="97"/>
                      <a:pt x="536" y="217"/>
                    </a:cubicBezTo>
                    <a:cubicBezTo>
                      <a:pt x="536" y="261"/>
                      <a:pt x="549" y="302"/>
                      <a:pt x="571" y="336"/>
                    </a:cubicBezTo>
                    <a:cubicBezTo>
                      <a:pt x="336" y="571"/>
                      <a:pt x="336" y="571"/>
                      <a:pt x="336" y="571"/>
                    </a:cubicBezTo>
                    <a:cubicBezTo>
                      <a:pt x="302" y="548"/>
                      <a:pt x="261" y="535"/>
                      <a:pt x="217" y="535"/>
                    </a:cubicBezTo>
                    <a:cubicBezTo>
                      <a:pt x="98" y="535"/>
                      <a:pt x="0" y="633"/>
                      <a:pt x="0" y="753"/>
                    </a:cubicBezTo>
                    <a:cubicBezTo>
                      <a:pt x="0" y="873"/>
                      <a:pt x="98" y="970"/>
                      <a:pt x="217" y="970"/>
                    </a:cubicBezTo>
                    <a:cubicBezTo>
                      <a:pt x="337" y="970"/>
                      <a:pt x="435" y="873"/>
                      <a:pt x="435" y="753"/>
                    </a:cubicBezTo>
                    <a:cubicBezTo>
                      <a:pt x="435" y="709"/>
                      <a:pt x="422" y="668"/>
                      <a:pt x="400" y="634"/>
                    </a:cubicBezTo>
                    <a:cubicBezTo>
                      <a:pt x="635" y="399"/>
                      <a:pt x="635" y="399"/>
                      <a:pt x="635" y="399"/>
                    </a:cubicBezTo>
                    <a:cubicBezTo>
                      <a:pt x="669" y="422"/>
                      <a:pt x="709" y="435"/>
                      <a:pt x="753" y="435"/>
                    </a:cubicBezTo>
                    <a:cubicBezTo>
                      <a:pt x="797" y="435"/>
                      <a:pt x="838" y="422"/>
                      <a:pt x="872" y="399"/>
                    </a:cubicBezTo>
                    <a:cubicBezTo>
                      <a:pt x="1110" y="638"/>
                      <a:pt x="1110" y="638"/>
                      <a:pt x="1110" y="638"/>
                    </a:cubicBezTo>
                    <a:cubicBezTo>
                      <a:pt x="1090" y="671"/>
                      <a:pt x="1077" y="711"/>
                      <a:pt x="1077" y="753"/>
                    </a:cubicBezTo>
                    <a:cubicBezTo>
                      <a:pt x="1077" y="873"/>
                      <a:pt x="1175" y="970"/>
                      <a:pt x="1295" y="970"/>
                    </a:cubicBezTo>
                    <a:cubicBezTo>
                      <a:pt x="1415" y="970"/>
                      <a:pt x="1512" y="873"/>
                      <a:pt x="1512" y="753"/>
                    </a:cubicBezTo>
                    <a:cubicBezTo>
                      <a:pt x="1512" y="709"/>
                      <a:pt x="1499" y="668"/>
                      <a:pt x="1477" y="634"/>
                    </a:cubicBezTo>
                    <a:cubicBezTo>
                      <a:pt x="1712" y="399"/>
                      <a:pt x="1712" y="399"/>
                      <a:pt x="1712" y="399"/>
                    </a:cubicBezTo>
                    <a:cubicBezTo>
                      <a:pt x="1746" y="422"/>
                      <a:pt x="1787" y="435"/>
                      <a:pt x="1831" y="435"/>
                    </a:cubicBezTo>
                    <a:cubicBezTo>
                      <a:pt x="1950" y="435"/>
                      <a:pt x="2048" y="337"/>
                      <a:pt x="2048" y="217"/>
                    </a:cubicBezTo>
                    <a:cubicBezTo>
                      <a:pt x="2048" y="97"/>
                      <a:pt x="1950" y="0"/>
                      <a:pt x="1831" y="0"/>
                    </a:cubicBezTo>
                    <a:close/>
                    <a:moveTo>
                      <a:pt x="217" y="880"/>
                    </a:moveTo>
                    <a:cubicBezTo>
                      <a:pt x="147" y="880"/>
                      <a:pt x="90" y="823"/>
                      <a:pt x="90" y="753"/>
                    </a:cubicBezTo>
                    <a:cubicBezTo>
                      <a:pt x="90" y="682"/>
                      <a:pt x="147" y="625"/>
                      <a:pt x="217" y="625"/>
                    </a:cubicBezTo>
                    <a:cubicBezTo>
                      <a:pt x="288" y="625"/>
                      <a:pt x="345" y="682"/>
                      <a:pt x="345" y="753"/>
                    </a:cubicBezTo>
                    <a:cubicBezTo>
                      <a:pt x="345" y="823"/>
                      <a:pt x="288" y="880"/>
                      <a:pt x="217" y="880"/>
                    </a:cubicBezTo>
                    <a:close/>
                    <a:moveTo>
                      <a:pt x="753" y="345"/>
                    </a:moveTo>
                    <a:cubicBezTo>
                      <a:pt x="683" y="345"/>
                      <a:pt x="626" y="288"/>
                      <a:pt x="626" y="217"/>
                    </a:cubicBezTo>
                    <a:cubicBezTo>
                      <a:pt x="626" y="147"/>
                      <a:pt x="683" y="90"/>
                      <a:pt x="753" y="90"/>
                    </a:cubicBezTo>
                    <a:cubicBezTo>
                      <a:pt x="823" y="90"/>
                      <a:pt x="881" y="147"/>
                      <a:pt x="881" y="217"/>
                    </a:cubicBezTo>
                    <a:cubicBezTo>
                      <a:pt x="881" y="288"/>
                      <a:pt x="823" y="345"/>
                      <a:pt x="753" y="345"/>
                    </a:cubicBezTo>
                    <a:close/>
                    <a:moveTo>
                      <a:pt x="1295" y="880"/>
                    </a:moveTo>
                    <a:cubicBezTo>
                      <a:pt x="1225" y="880"/>
                      <a:pt x="1167" y="823"/>
                      <a:pt x="1167" y="753"/>
                    </a:cubicBezTo>
                    <a:cubicBezTo>
                      <a:pt x="1167" y="682"/>
                      <a:pt x="1225" y="625"/>
                      <a:pt x="1295" y="625"/>
                    </a:cubicBezTo>
                    <a:cubicBezTo>
                      <a:pt x="1365" y="625"/>
                      <a:pt x="1422" y="682"/>
                      <a:pt x="1422" y="753"/>
                    </a:cubicBezTo>
                    <a:cubicBezTo>
                      <a:pt x="1422" y="823"/>
                      <a:pt x="1365" y="880"/>
                      <a:pt x="1295" y="880"/>
                    </a:cubicBezTo>
                    <a:close/>
                    <a:moveTo>
                      <a:pt x="1831" y="345"/>
                    </a:moveTo>
                    <a:cubicBezTo>
                      <a:pt x="1760" y="345"/>
                      <a:pt x="1703" y="288"/>
                      <a:pt x="1703" y="217"/>
                    </a:cubicBezTo>
                    <a:cubicBezTo>
                      <a:pt x="1703" y="147"/>
                      <a:pt x="1760" y="90"/>
                      <a:pt x="1831" y="90"/>
                    </a:cubicBezTo>
                    <a:cubicBezTo>
                      <a:pt x="1901" y="90"/>
                      <a:pt x="1958" y="147"/>
                      <a:pt x="1958" y="217"/>
                    </a:cubicBezTo>
                    <a:cubicBezTo>
                      <a:pt x="1958" y="288"/>
                      <a:pt x="1901" y="345"/>
                      <a:pt x="1831" y="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C0674BDC-388C-4942-ADBC-5C31A26D5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2975" y="2598738"/>
                <a:ext cx="176213" cy="174625"/>
              </a:xfrm>
              <a:custGeom>
                <a:avLst/>
                <a:gdLst>
                  <a:gd name="T0" fmla="*/ 172 w 190"/>
                  <a:gd name="T1" fmla="*/ 18 h 186"/>
                  <a:gd name="T2" fmla="*/ 109 w 190"/>
                  <a:gd name="T3" fmla="*/ 18 h 186"/>
                  <a:gd name="T4" fmla="*/ 17 w 190"/>
                  <a:gd name="T5" fmla="*/ 109 h 186"/>
                  <a:gd name="T6" fmla="*/ 17 w 190"/>
                  <a:gd name="T7" fmla="*/ 173 h 186"/>
                  <a:gd name="T8" fmla="*/ 49 w 190"/>
                  <a:gd name="T9" fmla="*/ 186 h 186"/>
                  <a:gd name="T10" fmla="*/ 81 w 190"/>
                  <a:gd name="T11" fmla="*/ 173 h 186"/>
                  <a:gd name="T12" fmla="*/ 172 w 190"/>
                  <a:gd name="T13" fmla="*/ 81 h 186"/>
                  <a:gd name="T14" fmla="*/ 172 w 190"/>
                  <a:gd name="T15" fmla="*/ 1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86">
                    <a:moveTo>
                      <a:pt x="172" y="18"/>
                    </a:moveTo>
                    <a:cubicBezTo>
                      <a:pt x="155" y="0"/>
                      <a:pt x="126" y="0"/>
                      <a:pt x="109" y="18"/>
                    </a:cubicBezTo>
                    <a:cubicBezTo>
                      <a:pt x="17" y="109"/>
                      <a:pt x="17" y="109"/>
                      <a:pt x="17" y="109"/>
                    </a:cubicBezTo>
                    <a:cubicBezTo>
                      <a:pt x="0" y="127"/>
                      <a:pt x="0" y="155"/>
                      <a:pt x="17" y="173"/>
                    </a:cubicBezTo>
                    <a:cubicBezTo>
                      <a:pt x="26" y="182"/>
                      <a:pt x="37" y="186"/>
                      <a:pt x="49" y="186"/>
                    </a:cubicBezTo>
                    <a:cubicBezTo>
                      <a:pt x="60" y="186"/>
                      <a:pt x="72" y="182"/>
                      <a:pt x="81" y="173"/>
                    </a:cubicBezTo>
                    <a:cubicBezTo>
                      <a:pt x="172" y="81"/>
                      <a:pt x="172" y="81"/>
                      <a:pt x="172" y="81"/>
                    </a:cubicBezTo>
                    <a:cubicBezTo>
                      <a:pt x="190" y="64"/>
                      <a:pt x="190" y="35"/>
                      <a:pt x="172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9AF50F3F-3D13-4CB5-835A-8D9922244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400" y="2330451"/>
                <a:ext cx="177800" cy="174625"/>
              </a:xfrm>
              <a:custGeom>
                <a:avLst/>
                <a:gdLst>
                  <a:gd name="T0" fmla="*/ 173 w 190"/>
                  <a:gd name="T1" fmla="*/ 18 h 186"/>
                  <a:gd name="T2" fmla="*/ 109 w 190"/>
                  <a:gd name="T3" fmla="*/ 18 h 186"/>
                  <a:gd name="T4" fmla="*/ 18 w 190"/>
                  <a:gd name="T5" fmla="*/ 109 h 186"/>
                  <a:gd name="T6" fmla="*/ 18 w 190"/>
                  <a:gd name="T7" fmla="*/ 173 h 186"/>
                  <a:gd name="T8" fmla="*/ 50 w 190"/>
                  <a:gd name="T9" fmla="*/ 186 h 186"/>
                  <a:gd name="T10" fmla="*/ 81 w 190"/>
                  <a:gd name="T11" fmla="*/ 173 h 186"/>
                  <a:gd name="T12" fmla="*/ 173 w 190"/>
                  <a:gd name="T13" fmla="*/ 81 h 186"/>
                  <a:gd name="T14" fmla="*/ 173 w 190"/>
                  <a:gd name="T15" fmla="*/ 1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86">
                    <a:moveTo>
                      <a:pt x="173" y="18"/>
                    </a:moveTo>
                    <a:cubicBezTo>
                      <a:pt x="155" y="0"/>
                      <a:pt x="127" y="0"/>
                      <a:pt x="109" y="1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0" y="127"/>
                      <a:pt x="0" y="155"/>
                      <a:pt x="18" y="173"/>
                    </a:cubicBezTo>
                    <a:cubicBezTo>
                      <a:pt x="27" y="182"/>
                      <a:pt x="38" y="186"/>
                      <a:pt x="50" y="186"/>
                    </a:cubicBezTo>
                    <a:cubicBezTo>
                      <a:pt x="61" y="186"/>
                      <a:pt x="73" y="181"/>
                      <a:pt x="81" y="173"/>
                    </a:cubicBezTo>
                    <a:cubicBezTo>
                      <a:pt x="173" y="81"/>
                      <a:pt x="173" y="81"/>
                      <a:pt x="173" y="81"/>
                    </a:cubicBezTo>
                    <a:cubicBezTo>
                      <a:pt x="190" y="64"/>
                      <a:pt x="190" y="35"/>
                      <a:pt x="173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D7A2728-07A3-4F60-B5D3-7542B86F3035}"/>
              </a:ext>
            </a:extLst>
          </p:cNvPr>
          <p:cNvSpPr txBox="1"/>
          <p:nvPr/>
        </p:nvSpPr>
        <p:spPr>
          <a:xfrm>
            <a:off x="495300" y="5509295"/>
            <a:ext cx="3146358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Over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past 4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have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relaised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max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capacity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-&gt;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therefore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increased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number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employees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aim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better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than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ever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performance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2021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EECFE3-7FB4-406F-B245-965E53E9EB01}"/>
              </a:ext>
            </a:extLst>
          </p:cNvPr>
          <p:cNvSpPr txBox="1"/>
          <p:nvPr/>
        </p:nvSpPr>
        <p:spPr>
          <a:xfrm>
            <a:off x="4461923" y="5452922"/>
            <a:ext cx="314635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employees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dedication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have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proven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best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asset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continiously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increase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educate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support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customer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need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wherever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whenever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there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lv-LV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need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41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01623B-43F0-4E91-A4F9-A120F3006AD2}"/>
              </a:ext>
            </a:extLst>
          </p:cNvPr>
          <p:cNvCxnSpPr>
            <a:cxnSpLocks/>
          </p:cNvCxnSpPr>
          <p:nvPr/>
        </p:nvCxnSpPr>
        <p:spPr>
          <a:xfrm>
            <a:off x="495300" y="3655059"/>
            <a:ext cx="335148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46D31172-DEA7-4BB0-9BE6-7716F1E1DEFB}"/>
              </a:ext>
            </a:extLst>
          </p:cNvPr>
          <p:cNvSpPr txBox="1">
            <a:spLocks/>
          </p:cNvSpPr>
          <p:nvPr/>
        </p:nvSpPr>
        <p:spPr>
          <a:xfrm>
            <a:off x="495300" y="365125"/>
            <a:ext cx="11201400" cy="911225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OBJECTIVES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618734-3DE7-4B6B-A3C7-BDB6C8D1303A}"/>
              </a:ext>
            </a:extLst>
          </p:cNvPr>
          <p:cNvGrpSpPr/>
          <p:nvPr/>
        </p:nvGrpSpPr>
        <p:grpSpPr>
          <a:xfrm>
            <a:off x="4302096" y="1860567"/>
            <a:ext cx="3587807" cy="3588984"/>
            <a:chOff x="2828461" y="1809314"/>
            <a:chExt cx="3261643" cy="3262713"/>
          </a:xfrm>
        </p:grpSpPr>
        <p:sp>
          <p:nvSpPr>
            <p:cNvPr id="5" name="Oval 51">
              <a:extLst>
                <a:ext uri="{FF2B5EF4-FFF2-40B4-BE49-F238E27FC236}">
                  <a16:creationId xmlns:a16="http://schemas.microsoft.com/office/drawing/2014/main" id="{36901528-BF45-45E9-8DD3-F55DB9E9E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461" y="1809314"/>
              <a:ext cx="3261643" cy="3262713"/>
            </a:xfrm>
            <a:prstGeom prst="ellipse">
              <a:avLst/>
            </a:prstGeom>
            <a:solidFill>
              <a:sysClr val="window" lastClr="FFFFFF"/>
            </a:solidFill>
            <a:ln w="12700" cap="flat">
              <a:solidFill>
                <a:schemeClr val="bg1">
                  <a:lumMod val="85000"/>
                </a:schemeClr>
              </a:solidFill>
              <a:prstDash val="lgDash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Freeform 53">
              <a:extLst>
                <a:ext uri="{FF2B5EF4-FFF2-40B4-BE49-F238E27FC236}">
                  <a16:creationId xmlns:a16="http://schemas.microsoft.com/office/drawing/2014/main" id="{4E744043-0A88-4565-96F5-18442EEF2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2" y="3436220"/>
              <a:ext cx="1263451" cy="1264235"/>
            </a:xfrm>
            <a:custGeom>
              <a:avLst/>
              <a:gdLst>
                <a:gd name="T0" fmla="*/ 829 w 1364"/>
                <a:gd name="T1" fmla="*/ 0 h 1365"/>
                <a:gd name="T2" fmla="*/ 716 w 1364"/>
                <a:gd name="T3" fmla="*/ 0 h 1365"/>
                <a:gd name="T4" fmla="*/ 511 w 1364"/>
                <a:gd name="T5" fmla="*/ 0 h 1365"/>
                <a:gd name="T6" fmla="*/ 432 w 1364"/>
                <a:gd name="T7" fmla="*/ 0 h 1365"/>
                <a:gd name="T8" fmla="*/ 0 w 1364"/>
                <a:gd name="T9" fmla="*/ 0 h 1365"/>
                <a:gd name="T10" fmla="*/ 0 w 1364"/>
                <a:gd name="T11" fmla="*/ 504 h 1365"/>
                <a:gd name="T12" fmla="*/ 0 w 1364"/>
                <a:gd name="T13" fmla="*/ 606 h 1365"/>
                <a:gd name="T14" fmla="*/ 0 w 1364"/>
                <a:gd name="T15" fmla="*/ 812 h 1365"/>
                <a:gd name="T16" fmla="*/ 0 w 1364"/>
                <a:gd name="T17" fmla="*/ 914 h 1365"/>
                <a:gd name="T18" fmla="*/ 0 w 1364"/>
                <a:gd name="T19" fmla="*/ 1365 h 1365"/>
                <a:gd name="T20" fmla="*/ 1364 w 1364"/>
                <a:gd name="T21" fmla="*/ 0 h 1365"/>
                <a:gd name="T22" fmla="*/ 829 w 1364"/>
                <a:gd name="T23" fmla="*/ 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4" h="1365">
                  <a:moveTo>
                    <a:pt x="829" y="0"/>
                  </a:moveTo>
                  <a:cubicBezTo>
                    <a:pt x="716" y="0"/>
                    <a:pt x="716" y="0"/>
                    <a:pt x="716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432" y="0"/>
                    <a:pt x="432" y="0"/>
                    <a:pt x="4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812"/>
                    <a:pt x="0" y="812"/>
                    <a:pt x="0" y="812"/>
                  </a:cubicBezTo>
                  <a:cubicBezTo>
                    <a:pt x="0" y="914"/>
                    <a:pt x="0" y="914"/>
                    <a:pt x="0" y="914"/>
                  </a:cubicBezTo>
                  <a:cubicBezTo>
                    <a:pt x="0" y="1365"/>
                    <a:pt x="0" y="1365"/>
                    <a:pt x="0" y="1365"/>
                  </a:cubicBezTo>
                  <a:cubicBezTo>
                    <a:pt x="753" y="1365"/>
                    <a:pt x="1364" y="754"/>
                    <a:pt x="1364" y="0"/>
                  </a:cubicBezTo>
                  <a:lnTo>
                    <a:pt x="829" y="0"/>
                  </a:lnTo>
                  <a:close/>
                </a:path>
              </a:pathLst>
            </a:custGeom>
            <a:solidFill>
              <a:srgbClr val="CB460B"/>
            </a:solidFill>
            <a:ln w="1428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Freeform 49">
              <a:extLst>
                <a:ext uri="{FF2B5EF4-FFF2-40B4-BE49-F238E27FC236}">
                  <a16:creationId xmlns:a16="http://schemas.microsoft.com/office/drawing/2014/main" id="{3904F2F0-D1FD-4424-ADDA-D378E4BC5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2" y="2173161"/>
              <a:ext cx="1263451" cy="1547483"/>
            </a:xfrm>
            <a:custGeom>
              <a:avLst/>
              <a:gdLst>
                <a:gd name="T0" fmla="*/ 0 w 1364"/>
                <a:gd name="T1" fmla="*/ 0 h 1671"/>
                <a:gd name="T2" fmla="*/ 0 w 1364"/>
                <a:gd name="T3" fmla="*/ 1364 h 1671"/>
                <a:gd name="T4" fmla="*/ 511 w 1364"/>
                <a:gd name="T5" fmla="*/ 1364 h 1671"/>
                <a:gd name="T6" fmla="*/ 517 w 1364"/>
                <a:gd name="T7" fmla="*/ 1434 h 1671"/>
                <a:gd name="T8" fmla="*/ 476 w 1364"/>
                <a:gd name="T9" fmla="*/ 1532 h 1671"/>
                <a:gd name="T10" fmla="*/ 615 w 1364"/>
                <a:gd name="T11" fmla="*/ 1671 h 1671"/>
                <a:gd name="T12" fmla="*/ 754 w 1364"/>
                <a:gd name="T13" fmla="*/ 1532 h 1671"/>
                <a:gd name="T14" fmla="*/ 710 w 1364"/>
                <a:gd name="T15" fmla="*/ 1431 h 1671"/>
                <a:gd name="T16" fmla="*/ 716 w 1364"/>
                <a:gd name="T17" fmla="*/ 1364 h 1671"/>
                <a:gd name="T18" fmla="*/ 1364 w 1364"/>
                <a:gd name="T19" fmla="*/ 1364 h 1671"/>
                <a:gd name="T20" fmla="*/ 1364 w 1364"/>
                <a:gd name="T21" fmla="*/ 1364 h 1671"/>
                <a:gd name="T22" fmla="*/ 0 w 1364"/>
                <a:gd name="T23" fmla="*/ 0 h 1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4" h="1671">
                  <a:moveTo>
                    <a:pt x="0" y="0"/>
                  </a:moveTo>
                  <a:cubicBezTo>
                    <a:pt x="0" y="1364"/>
                    <a:pt x="0" y="1364"/>
                    <a:pt x="0" y="1364"/>
                  </a:cubicBezTo>
                  <a:cubicBezTo>
                    <a:pt x="511" y="1364"/>
                    <a:pt x="511" y="1364"/>
                    <a:pt x="511" y="1364"/>
                  </a:cubicBezTo>
                  <a:cubicBezTo>
                    <a:pt x="511" y="1364"/>
                    <a:pt x="547" y="1393"/>
                    <a:pt x="517" y="1434"/>
                  </a:cubicBezTo>
                  <a:cubicBezTo>
                    <a:pt x="496" y="1462"/>
                    <a:pt x="476" y="1494"/>
                    <a:pt x="476" y="1532"/>
                  </a:cubicBezTo>
                  <a:cubicBezTo>
                    <a:pt x="476" y="1609"/>
                    <a:pt x="538" y="1671"/>
                    <a:pt x="615" y="1671"/>
                  </a:cubicBezTo>
                  <a:cubicBezTo>
                    <a:pt x="692" y="1671"/>
                    <a:pt x="754" y="1609"/>
                    <a:pt x="754" y="1532"/>
                  </a:cubicBezTo>
                  <a:cubicBezTo>
                    <a:pt x="754" y="1492"/>
                    <a:pt x="732" y="1461"/>
                    <a:pt x="710" y="1431"/>
                  </a:cubicBezTo>
                  <a:cubicBezTo>
                    <a:pt x="702" y="1420"/>
                    <a:pt x="691" y="1385"/>
                    <a:pt x="716" y="1364"/>
                  </a:cubicBezTo>
                  <a:cubicBezTo>
                    <a:pt x="1364" y="1364"/>
                    <a:pt x="1364" y="1364"/>
                    <a:pt x="1364" y="1364"/>
                  </a:cubicBezTo>
                  <a:cubicBezTo>
                    <a:pt x="1364" y="1364"/>
                    <a:pt x="1364" y="1364"/>
                    <a:pt x="1364" y="1364"/>
                  </a:cubicBezTo>
                  <a:cubicBezTo>
                    <a:pt x="1364" y="611"/>
                    <a:pt x="753" y="0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428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Freeform 52">
              <a:extLst>
                <a:ext uri="{FF2B5EF4-FFF2-40B4-BE49-F238E27FC236}">
                  <a16:creationId xmlns:a16="http://schemas.microsoft.com/office/drawing/2014/main" id="{3369BF09-4E23-4362-93F9-66E5A0720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223" y="3436220"/>
              <a:ext cx="1548265" cy="1264235"/>
            </a:xfrm>
            <a:custGeom>
              <a:avLst/>
              <a:gdLst>
                <a:gd name="T0" fmla="*/ 1533 w 1672"/>
                <a:gd name="T1" fmla="*/ 570 h 1365"/>
                <a:gd name="T2" fmla="*/ 1432 w 1672"/>
                <a:gd name="T3" fmla="*/ 614 h 1365"/>
                <a:gd name="T4" fmla="*/ 1366 w 1672"/>
                <a:gd name="T5" fmla="*/ 608 h 1365"/>
                <a:gd name="T6" fmla="*/ 1364 w 1672"/>
                <a:gd name="T7" fmla="*/ 606 h 1365"/>
                <a:gd name="T8" fmla="*/ 1364 w 1672"/>
                <a:gd name="T9" fmla="*/ 209 h 1365"/>
                <a:gd name="T10" fmla="*/ 1364 w 1672"/>
                <a:gd name="T11" fmla="*/ 0 h 1365"/>
                <a:gd name="T12" fmla="*/ 1364 w 1672"/>
                <a:gd name="T13" fmla="*/ 0 h 1365"/>
                <a:gd name="T14" fmla="*/ 0 w 1672"/>
                <a:gd name="T15" fmla="*/ 0 h 1365"/>
                <a:gd name="T16" fmla="*/ 0 w 1672"/>
                <a:gd name="T17" fmla="*/ 0 h 1365"/>
                <a:gd name="T18" fmla="*/ 0 w 1672"/>
                <a:gd name="T19" fmla="*/ 0 h 1365"/>
                <a:gd name="T20" fmla="*/ 1364 w 1672"/>
                <a:gd name="T21" fmla="*/ 1365 h 1365"/>
                <a:gd name="T22" fmla="*/ 1364 w 1672"/>
                <a:gd name="T23" fmla="*/ 812 h 1365"/>
                <a:gd name="T24" fmla="*/ 1366 w 1672"/>
                <a:gd name="T25" fmla="*/ 813 h 1365"/>
                <a:gd name="T26" fmla="*/ 1435 w 1672"/>
                <a:gd name="T27" fmla="*/ 807 h 1365"/>
                <a:gd name="T28" fmla="*/ 1533 w 1672"/>
                <a:gd name="T29" fmla="*/ 848 h 1365"/>
                <a:gd name="T30" fmla="*/ 1672 w 1672"/>
                <a:gd name="T31" fmla="*/ 709 h 1365"/>
                <a:gd name="T32" fmla="*/ 1533 w 1672"/>
                <a:gd name="T33" fmla="*/ 57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72" h="1365">
                  <a:moveTo>
                    <a:pt x="1533" y="570"/>
                  </a:moveTo>
                  <a:cubicBezTo>
                    <a:pt x="1493" y="570"/>
                    <a:pt x="1462" y="592"/>
                    <a:pt x="1432" y="614"/>
                  </a:cubicBezTo>
                  <a:cubicBezTo>
                    <a:pt x="1422" y="622"/>
                    <a:pt x="1387" y="634"/>
                    <a:pt x="1366" y="608"/>
                  </a:cubicBezTo>
                  <a:cubicBezTo>
                    <a:pt x="1365" y="607"/>
                    <a:pt x="1365" y="606"/>
                    <a:pt x="1364" y="606"/>
                  </a:cubicBezTo>
                  <a:cubicBezTo>
                    <a:pt x="1364" y="209"/>
                    <a:pt x="1364" y="209"/>
                    <a:pt x="1364" y="209"/>
                  </a:cubicBezTo>
                  <a:cubicBezTo>
                    <a:pt x="1364" y="0"/>
                    <a:pt x="1364" y="0"/>
                    <a:pt x="1364" y="0"/>
                  </a:cubicBezTo>
                  <a:cubicBezTo>
                    <a:pt x="1364" y="0"/>
                    <a:pt x="1364" y="0"/>
                    <a:pt x="13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54"/>
                    <a:pt x="611" y="1365"/>
                    <a:pt x="1364" y="1365"/>
                  </a:cubicBezTo>
                  <a:cubicBezTo>
                    <a:pt x="1364" y="812"/>
                    <a:pt x="1364" y="812"/>
                    <a:pt x="1364" y="812"/>
                  </a:cubicBezTo>
                  <a:cubicBezTo>
                    <a:pt x="1366" y="813"/>
                    <a:pt x="1366" y="813"/>
                    <a:pt x="1366" y="813"/>
                  </a:cubicBezTo>
                  <a:cubicBezTo>
                    <a:pt x="1366" y="813"/>
                    <a:pt x="1395" y="777"/>
                    <a:pt x="1435" y="807"/>
                  </a:cubicBezTo>
                  <a:cubicBezTo>
                    <a:pt x="1464" y="829"/>
                    <a:pt x="1495" y="848"/>
                    <a:pt x="1533" y="848"/>
                  </a:cubicBezTo>
                  <a:cubicBezTo>
                    <a:pt x="1610" y="848"/>
                    <a:pt x="1672" y="786"/>
                    <a:pt x="1672" y="709"/>
                  </a:cubicBezTo>
                  <a:cubicBezTo>
                    <a:pt x="1672" y="633"/>
                    <a:pt x="1610" y="570"/>
                    <a:pt x="1533" y="57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428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50">
              <a:extLst>
                <a:ext uri="{FF2B5EF4-FFF2-40B4-BE49-F238E27FC236}">
                  <a16:creationId xmlns:a16="http://schemas.microsoft.com/office/drawing/2014/main" id="{75ED6C8C-5162-4F2F-8665-A5C241F02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223" y="2173161"/>
              <a:ext cx="1548265" cy="1547483"/>
            </a:xfrm>
            <a:custGeom>
              <a:avLst/>
              <a:gdLst>
                <a:gd name="T0" fmla="*/ 1533 w 1672"/>
                <a:gd name="T1" fmla="*/ 572 h 1671"/>
                <a:gd name="T2" fmla="*/ 1432 w 1672"/>
                <a:gd name="T3" fmla="*/ 616 h 1671"/>
                <a:gd name="T4" fmla="*/ 1366 w 1672"/>
                <a:gd name="T5" fmla="*/ 609 h 1671"/>
                <a:gd name="T6" fmla="*/ 1364 w 1672"/>
                <a:gd name="T7" fmla="*/ 608 h 1671"/>
                <a:gd name="T8" fmla="*/ 1364 w 1672"/>
                <a:gd name="T9" fmla="*/ 0 h 1671"/>
                <a:gd name="T10" fmla="*/ 0 w 1672"/>
                <a:gd name="T11" fmla="*/ 1364 h 1671"/>
                <a:gd name="T12" fmla="*/ 0 w 1672"/>
                <a:gd name="T13" fmla="*/ 1364 h 1671"/>
                <a:gd name="T14" fmla="*/ 586 w 1672"/>
                <a:gd name="T15" fmla="*/ 1364 h 1671"/>
                <a:gd name="T16" fmla="*/ 592 w 1672"/>
                <a:gd name="T17" fmla="*/ 1434 h 1671"/>
                <a:gd name="T18" fmla="*/ 551 w 1672"/>
                <a:gd name="T19" fmla="*/ 1532 h 1671"/>
                <a:gd name="T20" fmla="*/ 690 w 1672"/>
                <a:gd name="T21" fmla="*/ 1671 h 1671"/>
                <a:gd name="T22" fmla="*/ 829 w 1672"/>
                <a:gd name="T23" fmla="*/ 1532 h 1671"/>
                <a:gd name="T24" fmla="*/ 785 w 1672"/>
                <a:gd name="T25" fmla="*/ 1431 h 1671"/>
                <a:gd name="T26" fmla="*/ 791 w 1672"/>
                <a:gd name="T27" fmla="*/ 1364 h 1671"/>
                <a:gd name="T28" fmla="*/ 1364 w 1672"/>
                <a:gd name="T29" fmla="*/ 1364 h 1671"/>
                <a:gd name="T30" fmla="*/ 1364 w 1672"/>
                <a:gd name="T31" fmla="*/ 814 h 1671"/>
                <a:gd name="T32" fmla="*/ 1366 w 1672"/>
                <a:gd name="T33" fmla="*/ 815 h 1671"/>
                <a:gd name="T34" fmla="*/ 1435 w 1672"/>
                <a:gd name="T35" fmla="*/ 809 h 1671"/>
                <a:gd name="T36" fmla="*/ 1533 w 1672"/>
                <a:gd name="T37" fmla="*/ 850 h 1671"/>
                <a:gd name="T38" fmla="*/ 1672 w 1672"/>
                <a:gd name="T39" fmla="*/ 711 h 1671"/>
                <a:gd name="T40" fmla="*/ 1533 w 1672"/>
                <a:gd name="T41" fmla="*/ 572 h 1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72" h="1671">
                  <a:moveTo>
                    <a:pt x="1533" y="572"/>
                  </a:moveTo>
                  <a:cubicBezTo>
                    <a:pt x="1493" y="572"/>
                    <a:pt x="1462" y="594"/>
                    <a:pt x="1432" y="616"/>
                  </a:cubicBezTo>
                  <a:cubicBezTo>
                    <a:pt x="1422" y="624"/>
                    <a:pt x="1387" y="635"/>
                    <a:pt x="1366" y="609"/>
                  </a:cubicBezTo>
                  <a:cubicBezTo>
                    <a:pt x="1365" y="609"/>
                    <a:pt x="1365" y="608"/>
                    <a:pt x="1364" y="608"/>
                  </a:cubicBezTo>
                  <a:cubicBezTo>
                    <a:pt x="1364" y="0"/>
                    <a:pt x="1364" y="0"/>
                    <a:pt x="1364" y="0"/>
                  </a:cubicBezTo>
                  <a:cubicBezTo>
                    <a:pt x="611" y="0"/>
                    <a:pt x="0" y="611"/>
                    <a:pt x="0" y="1364"/>
                  </a:cubicBezTo>
                  <a:cubicBezTo>
                    <a:pt x="0" y="1364"/>
                    <a:pt x="0" y="1364"/>
                    <a:pt x="0" y="1364"/>
                  </a:cubicBezTo>
                  <a:cubicBezTo>
                    <a:pt x="586" y="1364"/>
                    <a:pt x="586" y="1364"/>
                    <a:pt x="586" y="1364"/>
                  </a:cubicBezTo>
                  <a:cubicBezTo>
                    <a:pt x="586" y="1364"/>
                    <a:pt x="622" y="1393"/>
                    <a:pt x="592" y="1434"/>
                  </a:cubicBezTo>
                  <a:cubicBezTo>
                    <a:pt x="570" y="1462"/>
                    <a:pt x="551" y="1494"/>
                    <a:pt x="551" y="1532"/>
                  </a:cubicBezTo>
                  <a:cubicBezTo>
                    <a:pt x="551" y="1609"/>
                    <a:pt x="613" y="1671"/>
                    <a:pt x="690" y="1671"/>
                  </a:cubicBezTo>
                  <a:cubicBezTo>
                    <a:pt x="766" y="1671"/>
                    <a:pt x="829" y="1609"/>
                    <a:pt x="829" y="1532"/>
                  </a:cubicBezTo>
                  <a:cubicBezTo>
                    <a:pt x="829" y="1492"/>
                    <a:pt x="807" y="1461"/>
                    <a:pt x="785" y="1431"/>
                  </a:cubicBezTo>
                  <a:cubicBezTo>
                    <a:pt x="777" y="1420"/>
                    <a:pt x="765" y="1385"/>
                    <a:pt x="791" y="1364"/>
                  </a:cubicBezTo>
                  <a:cubicBezTo>
                    <a:pt x="1364" y="1364"/>
                    <a:pt x="1364" y="1364"/>
                    <a:pt x="1364" y="1364"/>
                  </a:cubicBezTo>
                  <a:cubicBezTo>
                    <a:pt x="1364" y="814"/>
                    <a:pt x="1364" y="814"/>
                    <a:pt x="1364" y="814"/>
                  </a:cubicBezTo>
                  <a:cubicBezTo>
                    <a:pt x="1366" y="815"/>
                    <a:pt x="1366" y="815"/>
                    <a:pt x="1366" y="815"/>
                  </a:cubicBezTo>
                  <a:cubicBezTo>
                    <a:pt x="1366" y="815"/>
                    <a:pt x="1395" y="779"/>
                    <a:pt x="1435" y="809"/>
                  </a:cubicBezTo>
                  <a:cubicBezTo>
                    <a:pt x="1464" y="830"/>
                    <a:pt x="1495" y="850"/>
                    <a:pt x="1533" y="850"/>
                  </a:cubicBezTo>
                  <a:cubicBezTo>
                    <a:pt x="1610" y="850"/>
                    <a:pt x="1672" y="788"/>
                    <a:pt x="1672" y="711"/>
                  </a:cubicBezTo>
                  <a:cubicBezTo>
                    <a:pt x="1672" y="634"/>
                    <a:pt x="1610" y="572"/>
                    <a:pt x="1533" y="572"/>
                  </a:cubicBezTo>
                  <a:close/>
                </a:path>
              </a:pathLst>
            </a:custGeom>
            <a:solidFill>
              <a:srgbClr val="CB460B"/>
            </a:solidFill>
            <a:ln w="1428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5" name="Subtitle 2">
            <a:extLst>
              <a:ext uri="{FF2B5EF4-FFF2-40B4-BE49-F238E27FC236}">
                <a16:creationId xmlns:a16="http://schemas.microsoft.com/office/drawing/2014/main" id="{D11B131C-593C-404D-BF3F-54BB90E731A2}"/>
              </a:ext>
            </a:extLst>
          </p:cNvPr>
          <p:cNvSpPr txBox="1">
            <a:spLocks/>
          </p:cNvSpPr>
          <p:nvPr/>
        </p:nvSpPr>
        <p:spPr>
          <a:xfrm>
            <a:off x="482600" y="2098508"/>
            <a:ext cx="3333954" cy="11356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>
                <a:latin typeface="+mj-lt"/>
              </a:rPr>
              <a:t>Dedicated sales team will always support your wishes and provide best possible quotation for your needs. Returning customers are our best success indicator</a:t>
            </a:r>
            <a:r>
              <a:rPr lang="lv-LV" sz="2000" i="1" dirty="0">
                <a:latin typeface="+mj-lt"/>
              </a:rPr>
              <a:t>.</a:t>
            </a:r>
            <a:r>
              <a:rPr lang="en-US" sz="2000" i="1" dirty="0">
                <a:latin typeface="+mj-lt"/>
              </a:rPr>
              <a:t> 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2E6C6C59-9812-4860-A1D6-C8CEF4F7D847}"/>
              </a:ext>
            </a:extLst>
          </p:cNvPr>
          <p:cNvSpPr txBox="1">
            <a:spLocks/>
          </p:cNvSpPr>
          <p:nvPr/>
        </p:nvSpPr>
        <p:spPr>
          <a:xfrm>
            <a:off x="482600" y="1372339"/>
            <a:ext cx="3333954" cy="6711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Quote for the right task, and stick to the promises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1F4A661F-4557-4380-A197-D54D1FEA1BC0}"/>
              </a:ext>
            </a:extLst>
          </p:cNvPr>
          <p:cNvSpPr txBox="1">
            <a:spLocks/>
          </p:cNvSpPr>
          <p:nvPr/>
        </p:nvSpPr>
        <p:spPr>
          <a:xfrm>
            <a:off x="482600" y="4752775"/>
            <a:ext cx="3333954" cy="11356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>
                <a:latin typeface="+mj-lt"/>
              </a:rPr>
              <a:t>We not only carry out all types of M&amp;E installations with 24-month warranty to all our works as standard, but also provide dedicated service plans to secure your uninterrupted operations</a:t>
            </a:r>
            <a:r>
              <a:rPr lang="lv-LV" sz="2000" i="1" dirty="0">
                <a:latin typeface="+mj-lt"/>
              </a:rPr>
              <a:t>.</a:t>
            </a:r>
            <a:r>
              <a:rPr lang="en-US" sz="2000" i="1" dirty="0">
                <a:latin typeface="+mj-lt"/>
              </a:rPr>
              <a:t> 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22F29864-60C6-4713-ADDA-9EDB6D115401}"/>
              </a:ext>
            </a:extLst>
          </p:cNvPr>
          <p:cNvSpPr txBox="1">
            <a:spLocks/>
          </p:cNvSpPr>
          <p:nvPr/>
        </p:nvSpPr>
        <p:spPr>
          <a:xfrm>
            <a:off x="482600" y="4026606"/>
            <a:ext cx="3333954" cy="6711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Installations and aftersales support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8530A694-DB8D-47DF-A487-85ADDC485CB0}"/>
              </a:ext>
            </a:extLst>
          </p:cNvPr>
          <p:cNvSpPr txBox="1">
            <a:spLocks/>
          </p:cNvSpPr>
          <p:nvPr/>
        </p:nvSpPr>
        <p:spPr>
          <a:xfrm>
            <a:off x="8353982" y="2055896"/>
            <a:ext cx="3333954" cy="11356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>
                <a:latin typeface="+mj-lt"/>
              </a:rPr>
              <a:t>Secure strong communication channels and dedicated resource for the project. Our project managers will find a solution whatever the problem whilst mitigating the risks.</a:t>
            </a:r>
          </a:p>
          <a:p>
            <a:pPr marL="0" indent="0">
              <a:buNone/>
            </a:pPr>
            <a:endParaRPr lang="en-US" sz="2000" i="1" dirty="0">
              <a:latin typeface="+mj-lt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26F24301-F944-4FBE-84D9-C79BAA81356D}"/>
              </a:ext>
            </a:extLst>
          </p:cNvPr>
          <p:cNvSpPr txBox="1">
            <a:spLocks/>
          </p:cNvSpPr>
          <p:nvPr/>
        </p:nvSpPr>
        <p:spPr>
          <a:xfrm>
            <a:off x="8363857" y="1372339"/>
            <a:ext cx="3333954" cy="6711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Manage projects in modern and transparent way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4DE84BD-BF85-488E-A4BD-11113D9FC158}"/>
              </a:ext>
            </a:extLst>
          </p:cNvPr>
          <p:cNvSpPr txBox="1">
            <a:spLocks/>
          </p:cNvSpPr>
          <p:nvPr/>
        </p:nvSpPr>
        <p:spPr>
          <a:xfrm>
            <a:off x="8363857" y="4752775"/>
            <a:ext cx="3333954" cy="11356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>
                <a:latin typeface="+mj-lt"/>
              </a:rPr>
              <a:t>From color change on your HMI to complete plant automatization our experienced engineers will provide consulting and innovative ideas to support your wishes</a:t>
            </a:r>
            <a:r>
              <a:rPr lang="lv-LV" sz="2000" i="1" dirty="0">
                <a:latin typeface="+mj-lt"/>
              </a:rPr>
              <a:t>.</a:t>
            </a:r>
            <a:endParaRPr lang="en-US" sz="2000" i="1" dirty="0">
              <a:latin typeface="+mj-lt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D92FF574-C09B-4B06-AECE-653861C8355C}"/>
              </a:ext>
            </a:extLst>
          </p:cNvPr>
          <p:cNvSpPr txBox="1">
            <a:spLocks/>
          </p:cNvSpPr>
          <p:nvPr/>
        </p:nvSpPr>
        <p:spPr>
          <a:xfrm>
            <a:off x="8363857" y="4026606"/>
            <a:ext cx="3333954" cy="6711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b="1" dirty="0">
              <a:latin typeface="+mj-lt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AE7AF8F-027B-45FE-BC79-31B09E473AB8}"/>
              </a:ext>
            </a:extLst>
          </p:cNvPr>
          <p:cNvCxnSpPr>
            <a:cxnSpLocks/>
          </p:cNvCxnSpPr>
          <p:nvPr/>
        </p:nvCxnSpPr>
        <p:spPr>
          <a:xfrm>
            <a:off x="8345219" y="3655059"/>
            <a:ext cx="335148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1ACCFA89-881A-4F27-AD63-3690D0CF3DDD}"/>
              </a:ext>
            </a:extLst>
          </p:cNvPr>
          <p:cNvSpPr/>
          <p:nvPr/>
        </p:nvSpPr>
        <p:spPr>
          <a:xfrm>
            <a:off x="4724399" y="2293777"/>
            <a:ext cx="203200" cy="203200"/>
          </a:xfrm>
          <a:prstGeom prst="ellipse">
            <a:avLst/>
          </a:prstGeom>
          <a:solidFill>
            <a:srgbClr val="CB460B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A3679BC-F3E4-440F-B776-95613ABB85A1}"/>
              </a:ext>
            </a:extLst>
          </p:cNvPr>
          <p:cNvSpPr/>
          <p:nvPr/>
        </p:nvSpPr>
        <p:spPr>
          <a:xfrm>
            <a:off x="7282595" y="2293777"/>
            <a:ext cx="203200" cy="203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9E7ABB-CD2D-4524-A6A0-E78859A67702}"/>
              </a:ext>
            </a:extLst>
          </p:cNvPr>
          <p:cNvSpPr/>
          <p:nvPr/>
        </p:nvSpPr>
        <p:spPr>
          <a:xfrm>
            <a:off x="4724399" y="4837621"/>
            <a:ext cx="203200" cy="203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C75FC37-565D-4CC4-B055-0F92203FEC01}"/>
              </a:ext>
            </a:extLst>
          </p:cNvPr>
          <p:cNvSpPr/>
          <p:nvPr/>
        </p:nvSpPr>
        <p:spPr>
          <a:xfrm>
            <a:off x="7282595" y="4837621"/>
            <a:ext cx="203200" cy="203200"/>
          </a:xfrm>
          <a:prstGeom prst="ellipse">
            <a:avLst/>
          </a:prstGeom>
          <a:solidFill>
            <a:srgbClr val="CB460B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CDE96BA5-EF29-4DC4-980C-4A8C948AD337}"/>
              </a:ext>
            </a:extLst>
          </p:cNvPr>
          <p:cNvSpPr txBox="1">
            <a:spLocks/>
          </p:cNvSpPr>
          <p:nvPr/>
        </p:nvSpPr>
        <p:spPr>
          <a:xfrm>
            <a:off x="8462307" y="4026606"/>
            <a:ext cx="3333954" cy="6711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Programming &amp; Engineering</a:t>
            </a:r>
          </a:p>
        </p:txBody>
      </p:sp>
      <p:pic>
        <p:nvPicPr>
          <p:cNvPr id="40" name="Graphic 39" descr="Handshake">
            <a:extLst>
              <a:ext uri="{FF2B5EF4-FFF2-40B4-BE49-F238E27FC236}">
                <a16:creationId xmlns:a16="http://schemas.microsoft.com/office/drawing/2014/main" id="{53708F04-D242-4752-97CC-0F227ABF2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4276" y="2721142"/>
            <a:ext cx="804470" cy="804470"/>
          </a:xfrm>
          <a:prstGeom prst="rect">
            <a:avLst/>
          </a:prstGeom>
        </p:spPr>
      </p:pic>
      <p:pic>
        <p:nvPicPr>
          <p:cNvPr id="42" name="Graphic 41" descr="Flowchart">
            <a:extLst>
              <a:ext uri="{FF2B5EF4-FFF2-40B4-BE49-F238E27FC236}">
                <a16:creationId xmlns:a16="http://schemas.microsoft.com/office/drawing/2014/main" id="{BDDD98A9-6F73-4D16-AFA7-56FF271D1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9951" y="2798548"/>
            <a:ext cx="624113" cy="624113"/>
          </a:xfrm>
          <a:prstGeom prst="rect">
            <a:avLst/>
          </a:prstGeom>
        </p:spPr>
      </p:pic>
      <p:pic>
        <p:nvPicPr>
          <p:cNvPr id="44" name="Graphic 43" descr="Head with gears">
            <a:extLst>
              <a:ext uri="{FF2B5EF4-FFF2-40B4-BE49-F238E27FC236}">
                <a16:creationId xmlns:a16="http://schemas.microsoft.com/office/drawing/2014/main" id="{01E11F54-607C-436D-959E-D247082E5E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6306" y="4055207"/>
            <a:ext cx="624113" cy="624113"/>
          </a:xfrm>
          <a:prstGeom prst="rect">
            <a:avLst/>
          </a:prstGeom>
        </p:spPr>
      </p:pic>
      <p:pic>
        <p:nvPicPr>
          <p:cNvPr id="46" name="Graphic 45" descr="Tools">
            <a:extLst>
              <a:ext uri="{FF2B5EF4-FFF2-40B4-BE49-F238E27FC236}">
                <a16:creationId xmlns:a16="http://schemas.microsoft.com/office/drawing/2014/main" id="{85540BB1-BED1-467D-8FDF-EE70AEDC1D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26073" y="4011663"/>
            <a:ext cx="624113" cy="62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4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A7283A5F-CDA3-4C87-9CCB-D689E52C8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6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16" y="5351"/>
            <a:ext cx="4831525" cy="60421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0E1D93-097C-4A60-8020-4FF4A31F0A84}"/>
              </a:ext>
            </a:extLst>
          </p:cNvPr>
          <p:cNvSpPr/>
          <p:nvPr/>
        </p:nvSpPr>
        <p:spPr>
          <a:xfrm>
            <a:off x="-18936" y="-9487"/>
            <a:ext cx="4759275" cy="6229349"/>
          </a:xfrm>
          <a:prstGeom prst="rect">
            <a:avLst/>
          </a:prstGeom>
          <a:solidFill>
            <a:srgbClr val="7F7F7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965F624-D2DA-4B8D-85FF-D908CF029952}"/>
              </a:ext>
            </a:extLst>
          </p:cNvPr>
          <p:cNvSpPr txBox="1">
            <a:spLocks/>
          </p:cNvSpPr>
          <p:nvPr/>
        </p:nvSpPr>
        <p:spPr>
          <a:xfrm>
            <a:off x="269893" y="3186618"/>
            <a:ext cx="3395717" cy="27338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i="1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After 10+ years providing automatization solutions in various industries </a:t>
            </a:r>
            <a:r>
              <a:rPr lang="en-US" sz="1800" b="1" i="1" dirty="0" err="1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ARiTeh</a:t>
            </a:r>
            <a:r>
              <a:rPr lang="en-US" sz="1800" b="1" i="1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is one point solution for all logistics &amp; manufacturing needs. Here are just a few examples of our completed projects: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EFCA75-4AD2-471F-B354-5B7D669B6737}"/>
              </a:ext>
            </a:extLst>
          </p:cNvPr>
          <p:cNvSpPr/>
          <p:nvPr/>
        </p:nvSpPr>
        <p:spPr>
          <a:xfrm>
            <a:off x="4144056" y="560845"/>
            <a:ext cx="2396444" cy="5129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4D670F-E111-47DA-946D-59B11D650746}"/>
              </a:ext>
            </a:extLst>
          </p:cNvPr>
          <p:cNvGrpSpPr/>
          <p:nvPr/>
        </p:nvGrpSpPr>
        <p:grpSpPr>
          <a:xfrm>
            <a:off x="4423621" y="1573151"/>
            <a:ext cx="7285779" cy="3064074"/>
            <a:chOff x="4335517" y="1573151"/>
            <a:chExt cx="9884980" cy="3064074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F510286-CBEF-4F7A-9B10-1EB53EC7C454}"/>
                </a:ext>
              </a:extLst>
            </p:cNvPr>
            <p:cNvCxnSpPr/>
            <p:nvPr/>
          </p:nvCxnSpPr>
          <p:spPr>
            <a:xfrm>
              <a:off x="4335517" y="1573151"/>
              <a:ext cx="988498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620F36C-58BB-4470-8587-1FA404BD62AC}"/>
                </a:ext>
              </a:extLst>
            </p:cNvPr>
            <p:cNvCxnSpPr/>
            <p:nvPr/>
          </p:nvCxnSpPr>
          <p:spPr>
            <a:xfrm>
              <a:off x="4335517" y="2594509"/>
              <a:ext cx="988498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C736A08-9982-4F3E-A052-34E8C0CBD3C4}"/>
                </a:ext>
              </a:extLst>
            </p:cNvPr>
            <p:cNvCxnSpPr/>
            <p:nvPr/>
          </p:nvCxnSpPr>
          <p:spPr>
            <a:xfrm>
              <a:off x="4335517" y="3615867"/>
              <a:ext cx="988498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D1F37CA-0F73-41E2-9F34-91F1858B1AAA}"/>
                </a:ext>
              </a:extLst>
            </p:cNvPr>
            <p:cNvCxnSpPr/>
            <p:nvPr/>
          </p:nvCxnSpPr>
          <p:spPr>
            <a:xfrm>
              <a:off x="4335517" y="4637225"/>
              <a:ext cx="988498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ubtitle 2">
            <a:extLst>
              <a:ext uri="{FF2B5EF4-FFF2-40B4-BE49-F238E27FC236}">
                <a16:creationId xmlns:a16="http://schemas.microsoft.com/office/drawing/2014/main" id="{C3F8FCE6-FF6B-4D2C-8AC9-FBB54E66DC1A}"/>
              </a:ext>
            </a:extLst>
          </p:cNvPr>
          <p:cNvSpPr txBox="1">
            <a:spLocks/>
          </p:cNvSpPr>
          <p:nvPr/>
        </p:nvSpPr>
        <p:spPr>
          <a:xfrm>
            <a:off x="4423621" y="876526"/>
            <a:ext cx="1672379" cy="41292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D4268"/>
                </a:solidFill>
                <a:latin typeface="+mj-lt"/>
              </a:rPr>
              <a:t>Food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05F378CD-5393-4A9D-8D4B-34D7602CE615}"/>
              </a:ext>
            </a:extLst>
          </p:cNvPr>
          <p:cNvSpPr txBox="1">
            <a:spLocks/>
          </p:cNvSpPr>
          <p:nvPr/>
        </p:nvSpPr>
        <p:spPr>
          <a:xfrm>
            <a:off x="4423621" y="1892756"/>
            <a:ext cx="1672379" cy="41292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D4268"/>
                </a:solidFill>
                <a:latin typeface="+mj-lt"/>
              </a:rPr>
              <a:t>Agricultural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01CBC2CF-BD96-49BF-98A8-568509E562A0}"/>
              </a:ext>
            </a:extLst>
          </p:cNvPr>
          <p:cNvSpPr txBox="1">
            <a:spLocks/>
          </p:cNvSpPr>
          <p:nvPr/>
        </p:nvSpPr>
        <p:spPr>
          <a:xfrm>
            <a:off x="4423621" y="2908986"/>
            <a:ext cx="1672379" cy="41292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D4268"/>
                </a:solidFill>
                <a:latin typeface="+mj-lt"/>
              </a:rPr>
              <a:t>Airport logistics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B52F7AE8-8F8D-4A6E-8D80-860C4EE7ABA0}"/>
              </a:ext>
            </a:extLst>
          </p:cNvPr>
          <p:cNvSpPr txBox="1">
            <a:spLocks/>
          </p:cNvSpPr>
          <p:nvPr/>
        </p:nvSpPr>
        <p:spPr>
          <a:xfrm>
            <a:off x="4423621" y="3925216"/>
            <a:ext cx="1672379" cy="41292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D4268"/>
                </a:solidFill>
                <a:latin typeface="+mj-lt"/>
              </a:rPr>
              <a:t>Warehouse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C8865A2-6332-4F9C-A36F-1EB3841DB574}"/>
              </a:ext>
            </a:extLst>
          </p:cNvPr>
          <p:cNvSpPr txBox="1">
            <a:spLocks/>
          </p:cNvSpPr>
          <p:nvPr/>
        </p:nvSpPr>
        <p:spPr>
          <a:xfrm>
            <a:off x="4423621" y="4941444"/>
            <a:ext cx="1672379" cy="41292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D4268"/>
                </a:solidFill>
                <a:latin typeface="+mj-lt"/>
              </a:rPr>
              <a:t>Manufacturing</a:t>
            </a:r>
          </a:p>
        </p:txBody>
      </p:sp>
      <p:sp>
        <p:nvSpPr>
          <p:cNvPr id="30" name="Freeform 63">
            <a:extLst>
              <a:ext uri="{FF2B5EF4-FFF2-40B4-BE49-F238E27FC236}">
                <a16:creationId xmlns:a16="http://schemas.microsoft.com/office/drawing/2014/main" id="{497FD999-0294-4489-AB35-0B1F34472593}"/>
              </a:ext>
            </a:extLst>
          </p:cNvPr>
          <p:cNvSpPr>
            <a:spLocks noEditPoints="1"/>
          </p:cNvSpPr>
          <p:nvPr/>
        </p:nvSpPr>
        <p:spPr bwMode="auto">
          <a:xfrm>
            <a:off x="6269754" y="926503"/>
            <a:ext cx="270746" cy="271938"/>
          </a:xfrm>
          <a:custGeom>
            <a:avLst/>
            <a:gdLst>
              <a:gd name="T0" fmla="*/ 94 w 96"/>
              <a:gd name="T1" fmla="*/ 0 h 96"/>
              <a:gd name="T2" fmla="*/ 2 w 96"/>
              <a:gd name="T3" fmla="*/ 0 h 96"/>
              <a:gd name="T4" fmla="*/ 0 w 96"/>
              <a:gd name="T5" fmla="*/ 2 h 96"/>
              <a:gd name="T6" fmla="*/ 0 w 96"/>
              <a:gd name="T7" fmla="*/ 94 h 96"/>
              <a:gd name="T8" fmla="*/ 2 w 96"/>
              <a:gd name="T9" fmla="*/ 96 h 96"/>
              <a:gd name="T10" fmla="*/ 94 w 96"/>
              <a:gd name="T11" fmla="*/ 96 h 96"/>
              <a:gd name="T12" fmla="*/ 96 w 96"/>
              <a:gd name="T13" fmla="*/ 94 h 96"/>
              <a:gd name="T14" fmla="*/ 96 w 96"/>
              <a:gd name="T15" fmla="*/ 2 h 96"/>
              <a:gd name="T16" fmla="*/ 94 w 96"/>
              <a:gd name="T17" fmla="*/ 0 h 96"/>
              <a:gd name="T18" fmla="*/ 61 w 96"/>
              <a:gd name="T19" fmla="*/ 49 h 96"/>
              <a:gd name="T20" fmla="*/ 37 w 96"/>
              <a:gd name="T21" fmla="*/ 73 h 96"/>
              <a:gd name="T22" fmla="*/ 36 w 96"/>
              <a:gd name="T23" fmla="*/ 74 h 96"/>
              <a:gd name="T24" fmla="*/ 35 w 96"/>
              <a:gd name="T25" fmla="*/ 73 h 96"/>
              <a:gd name="T26" fmla="*/ 35 w 96"/>
              <a:gd name="T27" fmla="*/ 71 h 96"/>
              <a:gd name="T28" fmla="*/ 57 w 96"/>
              <a:gd name="T29" fmla="*/ 48 h 96"/>
              <a:gd name="T30" fmla="*/ 35 w 96"/>
              <a:gd name="T31" fmla="*/ 25 h 96"/>
              <a:gd name="T32" fmla="*/ 35 w 96"/>
              <a:gd name="T33" fmla="*/ 23 h 96"/>
              <a:gd name="T34" fmla="*/ 37 w 96"/>
              <a:gd name="T35" fmla="*/ 23 h 96"/>
              <a:gd name="T36" fmla="*/ 61 w 96"/>
              <a:gd name="T37" fmla="*/ 47 h 96"/>
              <a:gd name="T38" fmla="*/ 61 w 96"/>
              <a:gd name="T3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6" h="96">
                <a:moveTo>
                  <a:pt x="94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5"/>
                  <a:pt x="1" y="96"/>
                  <a:pt x="2" y="96"/>
                </a:cubicBezTo>
                <a:cubicBezTo>
                  <a:pt x="94" y="96"/>
                  <a:pt x="94" y="96"/>
                  <a:pt x="94" y="96"/>
                </a:cubicBezTo>
                <a:cubicBezTo>
                  <a:pt x="95" y="96"/>
                  <a:pt x="96" y="95"/>
                  <a:pt x="96" y="94"/>
                </a:cubicBezTo>
                <a:cubicBezTo>
                  <a:pt x="96" y="2"/>
                  <a:pt x="96" y="2"/>
                  <a:pt x="96" y="2"/>
                </a:cubicBezTo>
                <a:cubicBezTo>
                  <a:pt x="96" y="1"/>
                  <a:pt x="95" y="0"/>
                  <a:pt x="94" y="0"/>
                </a:cubicBezTo>
                <a:close/>
                <a:moveTo>
                  <a:pt x="61" y="49"/>
                </a:moveTo>
                <a:cubicBezTo>
                  <a:pt x="37" y="73"/>
                  <a:pt x="37" y="73"/>
                  <a:pt x="37" y="73"/>
                </a:cubicBezTo>
                <a:cubicBezTo>
                  <a:pt x="37" y="74"/>
                  <a:pt x="37" y="74"/>
                  <a:pt x="36" y="74"/>
                </a:cubicBezTo>
                <a:cubicBezTo>
                  <a:pt x="36" y="74"/>
                  <a:pt x="35" y="74"/>
                  <a:pt x="35" y="73"/>
                </a:cubicBezTo>
                <a:cubicBezTo>
                  <a:pt x="34" y="73"/>
                  <a:pt x="34" y="71"/>
                  <a:pt x="35" y="71"/>
                </a:cubicBezTo>
                <a:cubicBezTo>
                  <a:pt x="57" y="48"/>
                  <a:pt x="57" y="48"/>
                  <a:pt x="57" y="48"/>
                </a:cubicBezTo>
                <a:cubicBezTo>
                  <a:pt x="35" y="25"/>
                  <a:pt x="35" y="25"/>
                  <a:pt x="35" y="25"/>
                </a:cubicBezTo>
                <a:cubicBezTo>
                  <a:pt x="34" y="25"/>
                  <a:pt x="34" y="23"/>
                  <a:pt x="35" y="23"/>
                </a:cubicBezTo>
                <a:cubicBezTo>
                  <a:pt x="35" y="22"/>
                  <a:pt x="37" y="22"/>
                  <a:pt x="37" y="23"/>
                </a:cubicBezTo>
                <a:cubicBezTo>
                  <a:pt x="61" y="47"/>
                  <a:pt x="61" y="47"/>
                  <a:pt x="61" y="47"/>
                </a:cubicBezTo>
                <a:cubicBezTo>
                  <a:pt x="62" y="47"/>
                  <a:pt x="62" y="49"/>
                  <a:pt x="61" y="4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" name="Freeform 63">
            <a:extLst>
              <a:ext uri="{FF2B5EF4-FFF2-40B4-BE49-F238E27FC236}">
                <a16:creationId xmlns:a16="http://schemas.microsoft.com/office/drawing/2014/main" id="{A53B4584-B2CC-4121-8ADB-CD11A823358D}"/>
              </a:ext>
            </a:extLst>
          </p:cNvPr>
          <p:cNvSpPr>
            <a:spLocks noEditPoints="1"/>
          </p:cNvSpPr>
          <p:nvPr/>
        </p:nvSpPr>
        <p:spPr bwMode="auto">
          <a:xfrm>
            <a:off x="6269754" y="1947861"/>
            <a:ext cx="270746" cy="271938"/>
          </a:xfrm>
          <a:custGeom>
            <a:avLst/>
            <a:gdLst>
              <a:gd name="T0" fmla="*/ 94 w 96"/>
              <a:gd name="T1" fmla="*/ 0 h 96"/>
              <a:gd name="T2" fmla="*/ 2 w 96"/>
              <a:gd name="T3" fmla="*/ 0 h 96"/>
              <a:gd name="T4" fmla="*/ 0 w 96"/>
              <a:gd name="T5" fmla="*/ 2 h 96"/>
              <a:gd name="T6" fmla="*/ 0 w 96"/>
              <a:gd name="T7" fmla="*/ 94 h 96"/>
              <a:gd name="T8" fmla="*/ 2 w 96"/>
              <a:gd name="T9" fmla="*/ 96 h 96"/>
              <a:gd name="T10" fmla="*/ 94 w 96"/>
              <a:gd name="T11" fmla="*/ 96 h 96"/>
              <a:gd name="T12" fmla="*/ 96 w 96"/>
              <a:gd name="T13" fmla="*/ 94 h 96"/>
              <a:gd name="T14" fmla="*/ 96 w 96"/>
              <a:gd name="T15" fmla="*/ 2 h 96"/>
              <a:gd name="T16" fmla="*/ 94 w 96"/>
              <a:gd name="T17" fmla="*/ 0 h 96"/>
              <a:gd name="T18" fmla="*/ 61 w 96"/>
              <a:gd name="T19" fmla="*/ 49 h 96"/>
              <a:gd name="T20" fmla="*/ 37 w 96"/>
              <a:gd name="T21" fmla="*/ 73 h 96"/>
              <a:gd name="T22" fmla="*/ 36 w 96"/>
              <a:gd name="T23" fmla="*/ 74 h 96"/>
              <a:gd name="T24" fmla="*/ 35 w 96"/>
              <a:gd name="T25" fmla="*/ 73 h 96"/>
              <a:gd name="T26" fmla="*/ 35 w 96"/>
              <a:gd name="T27" fmla="*/ 71 h 96"/>
              <a:gd name="T28" fmla="*/ 57 w 96"/>
              <a:gd name="T29" fmla="*/ 48 h 96"/>
              <a:gd name="T30" fmla="*/ 35 w 96"/>
              <a:gd name="T31" fmla="*/ 25 h 96"/>
              <a:gd name="T32" fmla="*/ 35 w 96"/>
              <a:gd name="T33" fmla="*/ 23 h 96"/>
              <a:gd name="T34" fmla="*/ 37 w 96"/>
              <a:gd name="T35" fmla="*/ 23 h 96"/>
              <a:gd name="T36" fmla="*/ 61 w 96"/>
              <a:gd name="T37" fmla="*/ 47 h 96"/>
              <a:gd name="T38" fmla="*/ 61 w 96"/>
              <a:gd name="T3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6" h="96">
                <a:moveTo>
                  <a:pt x="94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5"/>
                  <a:pt x="1" y="96"/>
                  <a:pt x="2" y="96"/>
                </a:cubicBezTo>
                <a:cubicBezTo>
                  <a:pt x="94" y="96"/>
                  <a:pt x="94" y="96"/>
                  <a:pt x="94" y="96"/>
                </a:cubicBezTo>
                <a:cubicBezTo>
                  <a:pt x="95" y="96"/>
                  <a:pt x="96" y="95"/>
                  <a:pt x="96" y="94"/>
                </a:cubicBezTo>
                <a:cubicBezTo>
                  <a:pt x="96" y="2"/>
                  <a:pt x="96" y="2"/>
                  <a:pt x="96" y="2"/>
                </a:cubicBezTo>
                <a:cubicBezTo>
                  <a:pt x="96" y="1"/>
                  <a:pt x="95" y="0"/>
                  <a:pt x="94" y="0"/>
                </a:cubicBezTo>
                <a:close/>
                <a:moveTo>
                  <a:pt x="61" y="49"/>
                </a:moveTo>
                <a:cubicBezTo>
                  <a:pt x="37" y="73"/>
                  <a:pt x="37" y="73"/>
                  <a:pt x="37" y="73"/>
                </a:cubicBezTo>
                <a:cubicBezTo>
                  <a:pt x="37" y="74"/>
                  <a:pt x="37" y="74"/>
                  <a:pt x="36" y="74"/>
                </a:cubicBezTo>
                <a:cubicBezTo>
                  <a:pt x="36" y="74"/>
                  <a:pt x="35" y="74"/>
                  <a:pt x="35" y="73"/>
                </a:cubicBezTo>
                <a:cubicBezTo>
                  <a:pt x="34" y="73"/>
                  <a:pt x="34" y="71"/>
                  <a:pt x="35" y="71"/>
                </a:cubicBezTo>
                <a:cubicBezTo>
                  <a:pt x="57" y="48"/>
                  <a:pt x="57" y="48"/>
                  <a:pt x="57" y="48"/>
                </a:cubicBezTo>
                <a:cubicBezTo>
                  <a:pt x="35" y="25"/>
                  <a:pt x="35" y="25"/>
                  <a:pt x="35" y="25"/>
                </a:cubicBezTo>
                <a:cubicBezTo>
                  <a:pt x="34" y="25"/>
                  <a:pt x="34" y="23"/>
                  <a:pt x="35" y="23"/>
                </a:cubicBezTo>
                <a:cubicBezTo>
                  <a:pt x="35" y="22"/>
                  <a:pt x="37" y="22"/>
                  <a:pt x="37" y="23"/>
                </a:cubicBezTo>
                <a:cubicBezTo>
                  <a:pt x="61" y="47"/>
                  <a:pt x="61" y="47"/>
                  <a:pt x="61" y="47"/>
                </a:cubicBezTo>
                <a:cubicBezTo>
                  <a:pt x="62" y="47"/>
                  <a:pt x="62" y="49"/>
                  <a:pt x="61" y="4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" name="Freeform 63">
            <a:extLst>
              <a:ext uri="{FF2B5EF4-FFF2-40B4-BE49-F238E27FC236}">
                <a16:creationId xmlns:a16="http://schemas.microsoft.com/office/drawing/2014/main" id="{F846DDFE-1517-445C-88BF-8C5CB2C8B4E0}"/>
              </a:ext>
            </a:extLst>
          </p:cNvPr>
          <p:cNvSpPr>
            <a:spLocks noEditPoints="1"/>
          </p:cNvSpPr>
          <p:nvPr/>
        </p:nvSpPr>
        <p:spPr bwMode="auto">
          <a:xfrm>
            <a:off x="6269754" y="2969219"/>
            <a:ext cx="270746" cy="271938"/>
          </a:xfrm>
          <a:custGeom>
            <a:avLst/>
            <a:gdLst>
              <a:gd name="T0" fmla="*/ 94 w 96"/>
              <a:gd name="T1" fmla="*/ 0 h 96"/>
              <a:gd name="T2" fmla="*/ 2 w 96"/>
              <a:gd name="T3" fmla="*/ 0 h 96"/>
              <a:gd name="T4" fmla="*/ 0 w 96"/>
              <a:gd name="T5" fmla="*/ 2 h 96"/>
              <a:gd name="T6" fmla="*/ 0 w 96"/>
              <a:gd name="T7" fmla="*/ 94 h 96"/>
              <a:gd name="T8" fmla="*/ 2 w 96"/>
              <a:gd name="T9" fmla="*/ 96 h 96"/>
              <a:gd name="T10" fmla="*/ 94 w 96"/>
              <a:gd name="T11" fmla="*/ 96 h 96"/>
              <a:gd name="T12" fmla="*/ 96 w 96"/>
              <a:gd name="T13" fmla="*/ 94 h 96"/>
              <a:gd name="T14" fmla="*/ 96 w 96"/>
              <a:gd name="T15" fmla="*/ 2 h 96"/>
              <a:gd name="T16" fmla="*/ 94 w 96"/>
              <a:gd name="T17" fmla="*/ 0 h 96"/>
              <a:gd name="T18" fmla="*/ 61 w 96"/>
              <a:gd name="T19" fmla="*/ 49 h 96"/>
              <a:gd name="T20" fmla="*/ 37 w 96"/>
              <a:gd name="T21" fmla="*/ 73 h 96"/>
              <a:gd name="T22" fmla="*/ 36 w 96"/>
              <a:gd name="T23" fmla="*/ 74 h 96"/>
              <a:gd name="T24" fmla="*/ 35 w 96"/>
              <a:gd name="T25" fmla="*/ 73 h 96"/>
              <a:gd name="T26" fmla="*/ 35 w 96"/>
              <a:gd name="T27" fmla="*/ 71 h 96"/>
              <a:gd name="T28" fmla="*/ 57 w 96"/>
              <a:gd name="T29" fmla="*/ 48 h 96"/>
              <a:gd name="T30" fmla="*/ 35 w 96"/>
              <a:gd name="T31" fmla="*/ 25 h 96"/>
              <a:gd name="T32" fmla="*/ 35 w 96"/>
              <a:gd name="T33" fmla="*/ 23 h 96"/>
              <a:gd name="T34" fmla="*/ 37 w 96"/>
              <a:gd name="T35" fmla="*/ 23 h 96"/>
              <a:gd name="T36" fmla="*/ 61 w 96"/>
              <a:gd name="T37" fmla="*/ 47 h 96"/>
              <a:gd name="T38" fmla="*/ 61 w 96"/>
              <a:gd name="T3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6" h="96">
                <a:moveTo>
                  <a:pt x="94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5"/>
                  <a:pt x="1" y="96"/>
                  <a:pt x="2" y="96"/>
                </a:cubicBezTo>
                <a:cubicBezTo>
                  <a:pt x="94" y="96"/>
                  <a:pt x="94" y="96"/>
                  <a:pt x="94" y="96"/>
                </a:cubicBezTo>
                <a:cubicBezTo>
                  <a:pt x="95" y="96"/>
                  <a:pt x="96" y="95"/>
                  <a:pt x="96" y="94"/>
                </a:cubicBezTo>
                <a:cubicBezTo>
                  <a:pt x="96" y="2"/>
                  <a:pt x="96" y="2"/>
                  <a:pt x="96" y="2"/>
                </a:cubicBezTo>
                <a:cubicBezTo>
                  <a:pt x="96" y="1"/>
                  <a:pt x="95" y="0"/>
                  <a:pt x="94" y="0"/>
                </a:cubicBezTo>
                <a:close/>
                <a:moveTo>
                  <a:pt x="61" y="49"/>
                </a:moveTo>
                <a:cubicBezTo>
                  <a:pt x="37" y="73"/>
                  <a:pt x="37" y="73"/>
                  <a:pt x="37" y="73"/>
                </a:cubicBezTo>
                <a:cubicBezTo>
                  <a:pt x="37" y="74"/>
                  <a:pt x="37" y="74"/>
                  <a:pt x="36" y="74"/>
                </a:cubicBezTo>
                <a:cubicBezTo>
                  <a:pt x="36" y="74"/>
                  <a:pt x="35" y="74"/>
                  <a:pt x="35" y="73"/>
                </a:cubicBezTo>
                <a:cubicBezTo>
                  <a:pt x="34" y="73"/>
                  <a:pt x="34" y="71"/>
                  <a:pt x="35" y="71"/>
                </a:cubicBezTo>
                <a:cubicBezTo>
                  <a:pt x="57" y="48"/>
                  <a:pt x="57" y="48"/>
                  <a:pt x="57" y="48"/>
                </a:cubicBezTo>
                <a:cubicBezTo>
                  <a:pt x="35" y="25"/>
                  <a:pt x="35" y="25"/>
                  <a:pt x="35" y="25"/>
                </a:cubicBezTo>
                <a:cubicBezTo>
                  <a:pt x="34" y="25"/>
                  <a:pt x="34" y="23"/>
                  <a:pt x="35" y="23"/>
                </a:cubicBezTo>
                <a:cubicBezTo>
                  <a:pt x="35" y="22"/>
                  <a:pt x="37" y="22"/>
                  <a:pt x="37" y="23"/>
                </a:cubicBezTo>
                <a:cubicBezTo>
                  <a:pt x="61" y="47"/>
                  <a:pt x="61" y="47"/>
                  <a:pt x="61" y="47"/>
                </a:cubicBezTo>
                <a:cubicBezTo>
                  <a:pt x="62" y="47"/>
                  <a:pt x="62" y="49"/>
                  <a:pt x="61" y="4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63">
            <a:extLst>
              <a:ext uri="{FF2B5EF4-FFF2-40B4-BE49-F238E27FC236}">
                <a16:creationId xmlns:a16="http://schemas.microsoft.com/office/drawing/2014/main" id="{F2437034-3BAC-4A53-BF92-CDE4650EF7E7}"/>
              </a:ext>
            </a:extLst>
          </p:cNvPr>
          <p:cNvSpPr>
            <a:spLocks noEditPoints="1"/>
          </p:cNvSpPr>
          <p:nvPr/>
        </p:nvSpPr>
        <p:spPr bwMode="auto">
          <a:xfrm>
            <a:off x="6269754" y="3990577"/>
            <a:ext cx="270746" cy="271938"/>
          </a:xfrm>
          <a:custGeom>
            <a:avLst/>
            <a:gdLst>
              <a:gd name="T0" fmla="*/ 94 w 96"/>
              <a:gd name="T1" fmla="*/ 0 h 96"/>
              <a:gd name="T2" fmla="*/ 2 w 96"/>
              <a:gd name="T3" fmla="*/ 0 h 96"/>
              <a:gd name="T4" fmla="*/ 0 w 96"/>
              <a:gd name="T5" fmla="*/ 2 h 96"/>
              <a:gd name="T6" fmla="*/ 0 w 96"/>
              <a:gd name="T7" fmla="*/ 94 h 96"/>
              <a:gd name="T8" fmla="*/ 2 w 96"/>
              <a:gd name="T9" fmla="*/ 96 h 96"/>
              <a:gd name="T10" fmla="*/ 94 w 96"/>
              <a:gd name="T11" fmla="*/ 96 h 96"/>
              <a:gd name="T12" fmla="*/ 96 w 96"/>
              <a:gd name="T13" fmla="*/ 94 h 96"/>
              <a:gd name="T14" fmla="*/ 96 w 96"/>
              <a:gd name="T15" fmla="*/ 2 h 96"/>
              <a:gd name="T16" fmla="*/ 94 w 96"/>
              <a:gd name="T17" fmla="*/ 0 h 96"/>
              <a:gd name="T18" fmla="*/ 61 w 96"/>
              <a:gd name="T19" fmla="*/ 49 h 96"/>
              <a:gd name="T20" fmla="*/ 37 w 96"/>
              <a:gd name="T21" fmla="*/ 73 h 96"/>
              <a:gd name="T22" fmla="*/ 36 w 96"/>
              <a:gd name="T23" fmla="*/ 74 h 96"/>
              <a:gd name="T24" fmla="*/ 35 w 96"/>
              <a:gd name="T25" fmla="*/ 73 h 96"/>
              <a:gd name="T26" fmla="*/ 35 w 96"/>
              <a:gd name="T27" fmla="*/ 71 h 96"/>
              <a:gd name="T28" fmla="*/ 57 w 96"/>
              <a:gd name="T29" fmla="*/ 48 h 96"/>
              <a:gd name="T30" fmla="*/ 35 w 96"/>
              <a:gd name="T31" fmla="*/ 25 h 96"/>
              <a:gd name="T32" fmla="*/ 35 w 96"/>
              <a:gd name="T33" fmla="*/ 23 h 96"/>
              <a:gd name="T34" fmla="*/ 37 w 96"/>
              <a:gd name="T35" fmla="*/ 23 h 96"/>
              <a:gd name="T36" fmla="*/ 61 w 96"/>
              <a:gd name="T37" fmla="*/ 47 h 96"/>
              <a:gd name="T38" fmla="*/ 61 w 96"/>
              <a:gd name="T3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6" h="96">
                <a:moveTo>
                  <a:pt x="94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5"/>
                  <a:pt x="1" y="96"/>
                  <a:pt x="2" y="96"/>
                </a:cubicBezTo>
                <a:cubicBezTo>
                  <a:pt x="94" y="96"/>
                  <a:pt x="94" y="96"/>
                  <a:pt x="94" y="96"/>
                </a:cubicBezTo>
                <a:cubicBezTo>
                  <a:pt x="95" y="96"/>
                  <a:pt x="96" y="95"/>
                  <a:pt x="96" y="94"/>
                </a:cubicBezTo>
                <a:cubicBezTo>
                  <a:pt x="96" y="2"/>
                  <a:pt x="96" y="2"/>
                  <a:pt x="96" y="2"/>
                </a:cubicBezTo>
                <a:cubicBezTo>
                  <a:pt x="96" y="1"/>
                  <a:pt x="95" y="0"/>
                  <a:pt x="94" y="0"/>
                </a:cubicBezTo>
                <a:close/>
                <a:moveTo>
                  <a:pt x="61" y="49"/>
                </a:moveTo>
                <a:cubicBezTo>
                  <a:pt x="37" y="73"/>
                  <a:pt x="37" y="73"/>
                  <a:pt x="37" y="73"/>
                </a:cubicBezTo>
                <a:cubicBezTo>
                  <a:pt x="37" y="74"/>
                  <a:pt x="37" y="74"/>
                  <a:pt x="36" y="74"/>
                </a:cubicBezTo>
                <a:cubicBezTo>
                  <a:pt x="36" y="74"/>
                  <a:pt x="35" y="74"/>
                  <a:pt x="35" y="73"/>
                </a:cubicBezTo>
                <a:cubicBezTo>
                  <a:pt x="34" y="73"/>
                  <a:pt x="34" y="71"/>
                  <a:pt x="35" y="71"/>
                </a:cubicBezTo>
                <a:cubicBezTo>
                  <a:pt x="57" y="48"/>
                  <a:pt x="57" y="48"/>
                  <a:pt x="57" y="48"/>
                </a:cubicBezTo>
                <a:cubicBezTo>
                  <a:pt x="35" y="25"/>
                  <a:pt x="35" y="25"/>
                  <a:pt x="35" y="25"/>
                </a:cubicBezTo>
                <a:cubicBezTo>
                  <a:pt x="34" y="25"/>
                  <a:pt x="34" y="23"/>
                  <a:pt x="35" y="23"/>
                </a:cubicBezTo>
                <a:cubicBezTo>
                  <a:pt x="35" y="22"/>
                  <a:pt x="37" y="22"/>
                  <a:pt x="37" y="23"/>
                </a:cubicBezTo>
                <a:cubicBezTo>
                  <a:pt x="61" y="47"/>
                  <a:pt x="61" y="47"/>
                  <a:pt x="61" y="47"/>
                </a:cubicBezTo>
                <a:cubicBezTo>
                  <a:pt x="62" y="47"/>
                  <a:pt x="62" y="49"/>
                  <a:pt x="61" y="4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" name="Freeform 63">
            <a:extLst>
              <a:ext uri="{FF2B5EF4-FFF2-40B4-BE49-F238E27FC236}">
                <a16:creationId xmlns:a16="http://schemas.microsoft.com/office/drawing/2014/main" id="{A8F9D2C2-F7E4-4B4D-AFBF-7EEA3B6627A2}"/>
              </a:ext>
            </a:extLst>
          </p:cNvPr>
          <p:cNvSpPr>
            <a:spLocks noEditPoints="1"/>
          </p:cNvSpPr>
          <p:nvPr/>
        </p:nvSpPr>
        <p:spPr bwMode="auto">
          <a:xfrm>
            <a:off x="6269754" y="5011936"/>
            <a:ext cx="270746" cy="271938"/>
          </a:xfrm>
          <a:custGeom>
            <a:avLst/>
            <a:gdLst>
              <a:gd name="T0" fmla="*/ 94 w 96"/>
              <a:gd name="T1" fmla="*/ 0 h 96"/>
              <a:gd name="T2" fmla="*/ 2 w 96"/>
              <a:gd name="T3" fmla="*/ 0 h 96"/>
              <a:gd name="T4" fmla="*/ 0 w 96"/>
              <a:gd name="T5" fmla="*/ 2 h 96"/>
              <a:gd name="T6" fmla="*/ 0 w 96"/>
              <a:gd name="T7" fmla="*/ 94 h 96"/>
              <a:gd name="T8" fmla="*/ 2 w 96"/>
              <a:gd name="T9" fmla="*/ 96 h 96"/>
              <a:gd name="T10" fmla="*/ 94 w 96"/>
              <a:gd name="T11" fmla="*/ 96 h 96"/>
              <a:gd name="T12" fmla="*/ 96 w 96"/>
              <a:gd name="T13" fmla="*/ 94 h 96"/>
              <a:gd name="T14" fmla="*/ 96 w 96"/>
              <a:gd name="T15" fmla="*/ 2 h 96"/>
              <a:gd name="T16" fmla="*/ 94 w 96"/>
              <a:gd name="T17" fmla="*/ 0 h 96"/>
              <a:gd name="T18" fmla="*/ 61 w 96"/>
              <a:gd name="T19" fmla="*/ 49 h 96"/>
              <a:gd name="T20" fmla="*/ 37 w 96"/>
              <a:gd name="T21" fmla="*/ 73 h 96"/>
              <a:gd name="T22" fmla="*/ 36 w 96"/>
              <a:gd name="T23" fmla="*/ 74 h 96"/>
              <a:gd name="T24" fmla="*/ 35 w 96"/>
              <a:gd name="T25" fmla="*/ 73 h 96"/>
              <a:gd name="T26" fmla="*/ 35 w 96"/>
              <a:gd name="T27" fmla="*/ 71 h 96"/>
              <a:gd name="T28" fmla="*/ 57 w 96"/>
              <a:gd name="T29" fmla="*/ 48 h 96"/>
              <a:gd name="T30" fmla="*/ 35 w 96"/>
              <a:gd name="T31" fmla="*/ 25 h 96"/>
              <a:gd name="T32" fmla="*/ 35 w 96"/>
              <a:gd name="T33" fmla="*/ 23 h 96"/>
              <a:gd name="T34" fmla="*/ 37 w 96"/>
              <a:gd name="T35" fmla="*/ 23 h 96"/>
              <a:gd name="T36" fmla="*/ 61 w 96"/>
              <a:gd name="T37" fmla="*/ 47 h 96"/>
              <a:gd name="T38" fmla="*/ 61 w 96"/>
              <a:gd name="T3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6" h="96">
                <a:moveTo>
                  <a:pt x="94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5"/>
                  <a:pt x="1" y="96"/>
                  <a:pt x="2" y="96"/>
                </a:cubicBezTo>
                <a:cubicBezTo>
                  <a:pt x="94" y="96"/>
                  <a:pt x="94" y="96"/>
                  <a:pt x="94" y="96"/>
                </a:cubicBezTo>
                <a:cubicBezTo>
                  <a:pt x="95" y="96"/>
                  <a:pt x="96" y="95"/>
                  <a:pt x="96" y="94"/>
                </a:cubicBezTo>
                <a:cubicBezTo>
                  <a:pt x="96" y="2"/>
                  <a:pt x="96" y="2"/>
                  <a:pt x="96" y="2"/>
                </a:cubicBezTo>
                <a:cubicBezTo>
                  <a:pt x="96" y="1"/>
                  <a:pt x="95" y="0"/>
                  <a:pt x="94" y="0"/>
                </a:cubicBezTo>
                <a:close/>
                <a:moveTo>
                  <a:pt x="61" y="49"/>
                </a:moveTo>
                <a:cubicBezTo>
                  <a:pt x="37" y="73"/>
                  <a:pt x="37" y="73"/>
                  <a:pt x="37" y="73"/>
                </a:cubicBezTo>
                <a:cubicBezTo>
                  <a:pt x="37" y="74"/>
                  <a:pt x="37" y="74"/>
                  <a:pt x="36" y="74"/>
                </a:cubicBezTo>
                <a:cubicBezTo>
                  <a:pt x="36" y="74"/>
                  <a:pt x="35" y="74"/>
                  <a:pt x="35" y="73"/>
                </a:cubicBezTo>
                <a:cubicBezTo>
                  <a:pt x="34" y="73"/>
                  <a:pt x="34" y="71"/>
                  <a:pt x="35" y="71"/>
                </a:cubicBezTo>
                <a:cubicBezTo>
                  <a:pt x="57" y="48"/>
                  <a:pt x="57" y="48"/>
                  <a:pt x="57" y="48"/>
                </a:cubicBezTo>
                <a:cubicBezTo>
                  <a:pt x="35" y="25"/>
                  <a:pt x="35" y="25"/>
                  <a:pt x="35" y="25"/>
                </a:cubicBezTo>
                <a:cubicBezTo>
                  <a:pt x="34" y="25"/>
                  <a:pt x="34" y="23"/>
                  <a:pt x="35" y="23"/>
                </a:cubicBezTo>
                <a:cubicBezTo>
                  <a:pt x="35" y="22"/>
                  <a:pt x="37" y="22"/>
                  <a:pt x="37" y="23"/>
                </a:cubicBezTo>
                <a:cubicBezTo>
                  <a:pt x="61" y="47"/>
                  <a:pt x="61" y="47"/>
                  <a:pt x="61" y="47"/>
                </a:cubicBezTo>
                <a:cubicBezTo>
                  <a:pt x="62" y="47"/>
                  <a:pt x="62" y="49"/>
                  <a:pt x="61" y="4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309EA34B-3B8A-493A-B889-E68A14BF83B3}"/>
              </a:ext>
            </a:extLst>
          </p:cNvPr>
          <p:cNvSpPr txBox="1">
            <a:spLocks/>
          </p:cNvSpPr>
          <p:nvPr/>
        </p:nvSpPr>
        <p:spPr>
          <a:xfrm>
            <a:off x="6806240" y="686044"/>
            <a:ext cx="4903160" cy="75337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>
                <a:latin typeface="+mj-lt"/>
              </a:rPr>
              <a:t>SPX </a:t>
            </a:r>
            <a:r>
              <a:rPr lang="lv-LV" sz="1800" i="1" dirty="0">
                <a:latin typeface="+mj-lt"/>
              </a:rPr>
              <a:t>d</a:t>
            </a:r>
            <a:r>
              <a:rPr lang="en-US" sz="1800" i="1" dirty="0">
                <a:latin typeface="+mj-lt"/>
              </a:rPr>
              <a:t>airy </a:t>
            </a:r>
            <a:r>
              <a:rPr lang="lv-LV" sz="1800" i="1" dirty="0">
                <a:latin typeface="+mj-lt"/>
              </a:rPr>
              <a:t>p</a:t>
            </a:r>
            <a:r>
              <a:rPr lang="en-US" sz="1800" i="1" dirty="0" err="1">
                <a:latin typeface="+mj-lt"/>
              </a:rPr>
              <a:t>lant</a:t>
            </a:r>
            <a:r>
              <a:rPr lang="en-US" sz="1800" i="1" dirty="0">
                <a:latin typeface="+mj-lt"/>
              </a:rPr>
              <a:t>; </a:t>
            </a:r>
            <a:r>
              <a:rPr lang="en-US" sz="1800" i="1" dirty="0" err="1">
                <a:latin typeface="+mj-lt"/>
              </a:rPr>
              <a:t>LatRaps</a:t>
            </a:r>
            <a:r>
              <a:rPr lang="en-US" sz="1800" i="1" dirty="0">
                <a:latin typeface="+mj-lt"/>
              </a:rPr>
              <a:t> KS Malt Factory;  Andritz Group </a:t>
            </a:r>
            <a:r>
              <a:rPr lang="lv-LV" sz="1800" i="1" dirty="0">
                <a:latin typeface="+mj-lt"/>
              </a:rPr>
              <a:t>f</a:t>
            </a:r>
            <a:r>
              <a:rPr lang="en-US" sz="1800" i="1" dirty="0" err="1">
                <a:latin typeface="+mj-lt"/>
              </a:rPr>
              <a:t>ish</a:t>
            </a:r>
            <a:r>
              <a:rPr lang="en-US" sz="1800" i="1" dirty="0">
                <a:latin typeface="+mj-lt"/>
              </a:rPr>
              <a:t> </a:t>
            </a:r>
            <a:r>
              <a:rPr lang="lv-LV" sz="1800" i="1" dirty="0">
                <a:latin typeface="+mj-lt"/>
              </a:rPr>
              <a:t>p</a:t>
            </a:r>
            <a:r>
              <a:rPr lang="en-US" sz="1800" i="1" dirty="0" err="1">
                <a:latin typeface="+mj-lt"/>
              </a:rPr>
              <a:t>rocessing</a:t>
            </a:r>
            <a:r>
              <a:rPr lang="en-US" sz="1800" i="1" dirty="0">
                <a:latin typeface="+mj-lt"/>
              </a:rPr>
              <a:t> </a:t>
            </a:r>
            <a:r>
              <a:rPr lang="lv-LV" sz="1800" i="1" dirty="0">
                <a:latin typeface="+mj-lt"/>
              </a:rPr>
              <a:t>p</a:t>
            </a:r>
            <a:r>
              <a:rPr lang="en-US" sz="1800" i="1" dirty="0" err="1">
                <a:latin typeface="+mj-lt"/>
              </a:rPr>
              <a:t>lant</a:t>
            </a:r>
            <a:r>
              <a:rPr lang="lv-LV" sz="1800" i="1" dirty="0">
                <a:latin typeface="+mj-lt"/>
              </a:rPr>
              <a:t>;</a:t>
            </a:r>
            <a:endParaRPr lang="en-US" sz="1800" i="1" dirty="0">
              <a:latin typeface="+mj-lt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5C1052F8-2A76-4D49-82D8-197D51A38768}"/>
              </a:ext>
            </a:extLst>
          </p:cNvPr>
          <p:cNvSpPr txBox="1">
            <a:spLocks/>
          </p:cNvSpPr>
          <p:nvPr/>
        </p:nvSpPr>
        <p:spPr>
          <a:xfrm>
            <a:off x="6806240" y="1707337"/>
            <a:ext cx="4903160" cy="75337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 err="1">
                <a:latin typeface="+mj-lt"/>
              </a:rPr>
              <a:t>Graakjaer</a:t>
            </a:r>
            <a:r>
              <a:rPr lang="en-US" sz="1800" i="1" dirty="0">
                <a:latin typeface="+mj-lt"/>
              </a:rPr>
              <a:t> A/S </a:t>
            </a:r>
            <a:r>
              <a:rPr lang="lv-LV" sz="1800" i="1" dirty="0">
                <a:latin typeface="+mj-lt"/>
              </a:rPr>
              <a:t>p</a:t>
            </a:r>
            <a:r>
              <a:rPr lang="en-US" sz="1800" i="1" dirty="0" err="1">
                <a:latin typeface="+mj-lt"/>
              </a:rPr>
              <a:t>ig</a:t>
            </a:r>
            <a:r>
              <a:rPr lang="en-US" sz="1800" i="1" dirty="0">
                <a:latin typeface="+mj-lt"/>
              </a:rPr>
              <a:t> </a:t>
            </a:r>
            <a:r>
              <a:rPr lang="lv-LV" sz="1800" i="1" dirty="0">
                <a:latin typeface="+mj-lt"/>
              </a:rPr>
              <a:t>f</a:t>
            </a:r>
            <a:r>
              <a:rPr lang="en-US" sz="1800" i="1" dirty="0">
                <a:latin typeface="+mj-lt"/>
              </a:rPr>
              <a:t>arms; GBT Grain Storage; 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97FF440A-DC27-49FE-B664-89671C6D1166}"/>
              </a:ext>
            </a:extLst>
          </p:cNvPr>
          <p:cNvSpPr txBox="1">
            <a:spLocks/>
          </p:cNvSpPr>
          <p:nvPr/>
        </p:nvSpPr>
        <p:spPr>
          <a:xfrm>
            <a:off x="6806240" y="2728631"/>
            <a:ext cx="4903160" cy="75337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i="1" dirty="0">
                <a:latin typeface="+mj-lt"/>
              </a:rPr>
              <a:t>Ljubljana airport </a:t>
            </a:r>
            <a:r>
              <a:rPr lang="en-US" sz="1800" i="1" dirty="0">
                <a:latin typeface="+mj-lt"/>
              </a:rPr>
              <a:t>BHS automation; Charles de Gaulle BHS system upgrade;</a:t>
            </a: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0354158E-A895-4134-B96B-035C74148109}"/>
              </a:ext>
            </a:extLst>
          </p:cNvPr>
          <p:cNvSpPr txBox="1">
            <a:spLocks/>
          </p:cNvSpPr>
          <p:nvPr/>
        </p:nvSpPr>
        <p:spPr>
          <a:xfrm>
            <a:off x="6806240" y="3749925"/>
            <a:ext cx="4903160" cy="75337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 err="1">
                <a:latin typeface="+mj-lt"/>
              </a:rPr>
              <a:t>Qubiqa</a:t>
            </a:r>
            <a:r>
              <a:rPr lang="en-US" sz="1800" i="1" dirty="0">
                <a:latin typeface="+mj-lt"/>
              </a:rPr>
              <a:t> clothing packaging;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A7B9899E-48C9-48A9-80FE-1D0210C73F00}"/>
              </a:ext>
            </a:extLst>
          </p:cNvPr>
          <p:cNvSpPr txBox="1">
            <a:spLocks/>
          </p:cNvSpPr>
          <p:nvPr/>
        </p:nvSpPr>
        <p:spPr>
          <a:xfrm>
            <a:off x="6806240" y="4771218"/>
            <a:ext cx="4903160" cy="75337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>
                <a:latin typeface="+mj-lt"/>
              </a:rPr>
              <a:t>Andritz Group </a:t>
            </a:r>
            <a:r>
              <a:rPr lang="lv-LV" sz="1800" i="1" dirty="0">
                <a:latin typeface="+mj-lt"/>
              </a:rPr>
              <a:t>wood p</a:t>
            </a:r>
            <a:r>
              <a:rPr lang="en-US" sz="1800" i="1" dirty="0" err="1">
                <a:latin typeface="+mj-lt"/>
              </a:rPr>
              <a:t>ellet</a:t>
            </a:r>
            <a:r>
              <a:rPr lang="en-US" sz="1800" i="1" dirty="0">
                <a:latin typeface="+mj-lt"/>
              </a:rPr>
              <a:t> </a:t>
            </a:r>
            <a:r>
              <a:rPr lang="lv-LV" sz="1800" i="1" dirty="0">
                <a:latin typeface="+mj-lt"/>
              </a:rPr>
              <a:t>f</a:t>
            </a:r>
            <a:r>
              <a:rPr lang="en-US" sz="1800" i="1" dirty="0" err="1">
                <a:latin typeface="+mj-lt"/>
              </a:rPr>
              <a:t>actory</a:t>
            </a:r>
            <a:r>
              <a:rPr lang="lv-LV" sz="1800" i="1" dirty="0">
                <a:latin typeface="+mj-lt"/>
              </a:rPr>
              <a:t>;</a:t>
            </a:r>
            <a:r>
              <a:rPr lang="en-US" sz="1800" i="1">
                <a:latin typeface="+mj-lt"/>
              </a:rPr>
              <a:t> </a:t>
            </a:r>
            <a:r>
              <a:rPr lang="en-US" sz="1800" i="1" dirty="0" err="1">
                <a:latin typeface="+mj-lt"/>
              </a:rPr>
              <a:t>Lachenmeier</a:t>
            </a:r>
            <a:r>
              <a:rPr lang="en-US" sz="1800" i="1" dirty="0">
                <a:latin typeface="+mj-lt"/>
              </a:rPr>
              <a:t> </a:t>
            </a:r>
            <a:r>
              <a:rPr lang="lv-LV" sz="1800" i="1" dirty="0">
                <a:latin typeface="+mj-lt"/>
              </a:rPr>
              <a:t>wood p</a:t>
            </a:r>
            <a:r>
              <a:rPr lang="en-US" sz="1800" i="1" dirty="0" err="1">
                <a:latin typeface="+mj-lt"/>
              </a:rPr>
              <a:t>ellet</a:t>
            </a:r>
            <a:r>
              <a:rPr lang="en-US" sz="1800" i="1" dirty="0">
                <a:latin typeface="+mj-lt"/>
              </a:rPr>
              <a:t> Factory;  </a:t>
            </a:r>
            <a:r>
              <a:rPr lang="en-US" sz="1800" i="1" dirty="0" err="1">
                <a:latin typeface="+mj-lt"/>
              </a:rPr>
              <a:t>Vor</a:t>
            </a:r>
            <a:r>
              <a:rPr lang="lv-LV" sz="1800" i="1" dirty="0">
                <a:latin typeface="+mj-lt"/>
              </a:rPr>
              <a:t>n</a:t>
            </a:r>
            <a:r>
              <a:rPr lang="en-US" sz="1800" i="1" dirty="0" err="1">
                <a:latin typeface="+mj-lt"/>
              </a:rPr>
              <a:t>ing</a:t>
            </a:r>
            <a:r>
              <a:rPr lang="en-US" sz="1800" i="1" dirty="0">
                <a:latin typeface="+mj-lt"/>
              </a:rPr>
              <a:t> </a:t>
            </a:r>
            <a:r>
              <a:rPr lang="en-US" sz="1800" i="1" dirty="0" err="1">
                <a:latin typeface="+mj-lt"/>
              </a:rPr>
              <a:t>Maskinfabrik</a:t>
            </a:r>
            <a:r>
              <a:rPr lang="en-US" sz="1800" i="1" dirty="0">
                <a:latin typeface="+mj-lt"/>
              </a:rPr>
              <a:t> Recycling plant</a:t>
            </a:r>
            <a:r>
              <a:rPr lang="lv-LV" sz="1800" i="1" dirty="0">
                <a:latin typeface="+mj-lt"/>
              </a:rPr>
              <a:t>, Pyrolysis plant in Denmark</a:t>
            </a:r>
            <a:endParaRPr lang="en-US" sz="1800" i="1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>
                <a:latin typeface="+mj-lt"/>
              </a:rPr>
              <a:t> 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96491C5E-20D8-4F07-9DE7-83BA6F5B751D}"/>
              </a:ext>
            </a:extLst>
          </p:cNvPr>
          <p:cNvSpPr txBox="1">
            <a:spLocks/>
          </p:cNvSpPr>
          <p:nvPr/>
        </p:nvSpPr>
        <p:spPr>
          <a:xfrm>
            <a:off x="482599" y="543596"/>
            <a:ext cx="3395717" cy="1197618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Our industries</a:t>
            </a:r>
          </a:p>
        </p:txBody>
      </p:sp>
      <p:pic>
        <p:nvPicPr>
          <p:cNvPr id="49" name="Graphic 48" descr="Factory">
            <a:extLst>
              <a:ext uri="{FF2B5EF4-FFF2-40B4-BE49-F238E27FC236}">
                <a16:creationId xmlns:a16="http://schemas.microsoft.com/office/drawing/2014/main" id="{30CE6937-6597-4E8C-A8CF-AAFE5AD70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099" y="18222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29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1B9099E-BE09-4F34-95E8-32ACA0775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31310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14478E4-AD91-464C-B5FB-74ADA89B6B07}"/>
              </a:ext>
            </a:extLst>
          </p:cNvPr>
          <p:cNvSpPr/>
          <p:nvPr/>
        </p:nvSpPr>
        <p:spPr>
          <a:xfrm>
            <a:off x="0" y="0"/>
            <a:ext cx="12192000" cy="5313102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solidFill>
              <a:srgbClr val="CAC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4E45C9-8599-4C19-844B-969BBEC146E7}"/>
              </a:ext>
            </a:extLst>
          </p:cNvPr>
          <p:cNvSpPr txBox="1"/>
          <p:nvPr/>
        </p:nvSpPr>
        <p:spPr>
          <a:xfrm>
            <a:off x="3048000" y="892629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For all inquires or initial quotes, please contact us at: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BB3DA9-1CB6-412C-A6E1-093E6E17A062}"/>
              </a:ext>
            </a:extLst>
          </p:cNvPr>
          <p:cNvSpPr txBox="1"/>
          <p:nvPr/>
        </p:nvSpPr>
        <p:spPr>
          <a:xfrm>
            <a:off x="5921827" y="800296"/>
            <a:ext cx="41692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endParaRPr lang="en-US" b="0" i="0" dirty="0">
              <a:solidFill>
                <a:srgbClr val="FFFFFF"/>
              </a:solidFill>
              <a:effectLst/>
            </a:endParaRPr>
          </a:p>
          <a:p>
            <a:pPr algn="l" fontAlgn="base"/>
            <a:r>
              <a:rPr lang="en-US" b="0" i="0" dirty="0">
                <a:solidFill>
                  <a:srgbClr val="FFFFFF"/>
                </a:solidFill>
                <a:effectLst/>
              </a:rPr>
              <a:t>@:  info@ariteh</a:t>
            </a:r>
            <a:r>
              <a:rPr lang="en-US" dirty="0">
                <a:solidFill>
                  <a:srgbClr val="FFFFFF"/>
                </a:solidFill>
              </a:rPr>
              <a:t>.lv</a:t>
            </a:r>
            <a:endParaRPr lang="en-US" b="0" i="0" dirty="0">
              <a:solidFill>
                <a:srgbClr val="FFFFFF"/>
              </a:solidFill>
              <a:effectLst/>
            </a:endParaRPr>
          </a:p>
          <a:p>
            <a:pPr algn="l" fontAlgn="base"/>
            <a:r>
              <a:rPr lang="en-US" dirty="0">
                <a:solidFill>
                  <a:srgbClr val="FFFFFF"/>
                </a:solidFill>
              </a:rPr>
              <a:t>Tel:</a:t>
            </a:r>
            <a:r>
              <a:rPr lang="en-US" b="0" i="0" dirty="0">
                <a:solidFill>
                  <a:srgbClr val="FFFFFF"/>
                </a:solidFill>
                <a:effectLst/>
              </a:rPr>
              <a:t> +371 26492076</a:t>
            </a:r>
            <a:endParaRPr lang="en-US" dirty="0">
              <a:solidFill>
                <a:srgbClr val="FFFFFF"/>
              </a:solidFill>
            </a:endParaRPr>
          </a:p>
          <a:p>
            <a:pPr algn="l" fontAlgn="base"/>
            <a:r>
              <a:rPr lang="en-US" b="0" i="0" dirty="0">
                <a:solidFill>
                  <a:srgbClr val="FFFFFF"/>
                </a:solidFill>
                <a:effectLst/>
              </a:rPr>
              <a:t>       +371 26435389</a:t>
            </a:r>
            <a:endParaRPr lang="en-US" b="0" i="0" dirty="0">
              <a:effectLst/>
            </a:endParaRPr>
          </a:p>
          <a:p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F3EFCC7-84C1-4543-A1D1-3EC5BE6171B6}"/>
              </a:ext>
            </a:extLst>
          </p:cNvPr>
          <p:cNvCxnSpPr/>
          <p:nvPr/>
        </p:nvCxnSpPr>
        <p:spPr>
          <a:xfrm>
            <a:off x="0" y="4299857"/>
            <a:ext cx="7456714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CB318AF-7665-4FB2-8703-E3EC2263E76D}"/>
              </a:ext>
            </a:extLst>
          </p:cNvPr>
          <p:cNvSpPr txBox="1"/>
          <p:nvPr/>
        </p:nvSpPr>
        <p:spPr>
          <a:xfrm>
            <a:off x="7668982" y="3838192"/>
            <a:ext cx="3205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chemeClr val="bg1"/>
                </a:solidFill>
              </a:rPr>
              <a:t>Thank you</a:t>
            </a:r>
            <a:endParaRPr lang="en-US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890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</TotalTime>
  <Words>709</Words>
  <Application>Microsoft Office PowerPoint</Application>
  <PresentationFormat>Widescreen</PresentationFormat>
  <Paragraphs>88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Projects Ariteh</dc:creator>
  <cp:lastModifiedBy>Projects Ariteh</cp:lastModifiedBy>
  <cp:revision>16</cp:revision>
  <dcterms:created xsi:type="dcterms:W3CDTF">2021-05-05T14:25:03Z</dcterms:created>
  <dcterms:modified xsi:type="dcterms:W3CDTF">2021-05-20T07:50:25Z</dcterms:modified>
</cp:coreProperties>
</file>